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294" r:id="rId6"/>
    <p:sldId id="295" r:id="rId7"/>
    <p:sldId id="308" r:id="rId8"/>
    <p:sldId id="305" r:id="rId9"/>
    <p:sldId id="307" r:id="rId10"/>
    <p:sldId id="298" r:id="rId11"/>
    <p:sldId id="300" r:id="rId12"/>
    <p:sldId id="301" r:id="rId13"/>
    <p:sldId id="302" r:id="rId14"/>
    <p:sldId id="310" r:id="rId15"/>
    <p:sldId id="311" r:id="rId16"/>
    <p:sldId id="309" r:id="rId1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749"/>
    <a:srgbClr val="FDCA52"/>
    <a:srgbClr val="222B56"/>
    <a:srgbClr val="822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B94968-FE70-4BF0-91AC-0B8064E41E25}" v="2" dt="2026-04-22T13:09:29.9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7FF572-BE77-8C4A-941B-41D586C5074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B0D0402-6A0E-49D5-A6A7-09F4BF2D816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5878EE5-6CAB-48EA-BB18-4DB3CE52E2BF}" type="datetimeFigureOut">
              <a:rPr lang="en-US"/>
              <a:pPr>
                <a:defRPr/>
              </a:pPr>
              <a:t>4/22/2026</a:t>
            </a:fld>
            <a:endParaRPr lang="en-US"/>
          </a:p>
        </p:txBody>
      </p:sp>
      <p:sp>
        <p:nvSpPr>
          <p:cNvPr id="4" name="Footer Placeholder 3">
            <a:extLst>
              <a:ext uri="{FF2B5EF4-FFF2-40B4-BE49-F238E27FC236}">
                <a16:creationId xmlns:a16="http://schemas.microsoft.com/office/drawing/2014/main" id="{26EB99F4-E222-032C-C46A-43AA6648F95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FF014C41-767E-2F9F-0416-F15530519593}"/>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FC44BC7-F1F0-4B47-AF82-ED5DFEFE8AC8}"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1CE6EA-9966-EDA4-B3A9-83A756EA3A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09ADC81-0D60-DC54-E9D7-34F6F48D5B6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F48BD01-4C84-43AC-B5F3-BF2AF3338820}" type="datetimeFigureOut">
              <a:rPr lang="en-US"/>
              <a:pPr>
                <a:defRPr/>
              </a:pPr>
              <a:t>4/22/2026</a:t>
            </a:fld>
            <a:endParaRPr lang="en-US"/>
          </a:p>
        </p:txBody>
      </p:sp>
      <p:sp>
        <p:nvSpPr>
          <p:cNvPr id="4" name="Slide Image Placeholder 3">
            <a:extLst>
              <a:ext uri="{FF2B5EF4-FFF2-40B4-BE49-F238E27FC236}">
                <a16:creationId xmlns:a16="http://schemas.microsoft.com/office/drawing/2014/main" id="{81EFFDB2-007A-D526-695E-D9C8F475514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EFFF52B-BD1D-62C5-3CE4-31D20BB5C0F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32DE9E61-973F-60A8-B701-F55D93B83E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94A90E3-5412-FBB3-D60B-A83C1D02942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9FC37A0-F279-492C-A944-7C46282BA9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32749">
            <a:alpha val="0"/>
          </a:srgbClr>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9F6202D-69F3-1852-8915-687A2ECB1F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390674"/>
            <a:ext cx="10363200" cy="994718"/>
          </a:xfrm>
        </p:spPr>
        <p:txBody>
          <a:bodyPr>
            <a:normAutofit/>
          </a:bodyPr>
          <a:lstStyle>
            <a:lvl1pPr algn="r">
              <a:defRPr sz="3600">
                <a:solidFill>
                  <a:schemeClr val="bg1"/>
                </a:solidFill>
                <a:latin typeface="Alergia Condensed Bold"/>
                <a:cs typeface="Alergia Condensed Bold"/>
              </a:defRPr>
            </a:lvl1pPr>
          </a:lstStyle>
          <a:p>
            <a:r>
              <a:rPr lang="en-US"/>
              <a:t>Click to edit Master title style</a:t>
            </a:r>
          </a:p>
        </p:txBody>
      </p:sp>
      <p:sp>
        <p:nvSpPr>
          <p:cNvPr id="3" name="Subtitle 2"/>
          <p:cNvSpPr>
            <a:spLocks noGrp="1"/>
          </p:cNvSpPr>
          <p:nvPr>
            <p:ph type="subTitle" idx="1"/>
          </p:nvPr>
        </p:nvSpPr>
        <p:spPr>
          <a:xfrm>
            <a:off x="4256119" y="2518067"/>
            <a:ext cx="7021484" cy="1909499"/>
          </a:xfrm>
        </p:spPr>
        <p:txBody>
          <a:bodyPr>
            <a:normAutofit/>
          </a:bodyPr>
          <a:lstStyle>
            <a:lvl1pPr marL="0" indent="0" algn="r">
              <a:buNone/>
              <a:defRPr sz="2400">
                <a:solidFill>
                  <a:srgbClr val="FDCA52"/>
                </a:solidFill>
                <a:latin typeface="Alergia Normal Light"/>
                <a:cs typeface="Alergia Normal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3453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7C6FE4C-97A1-602E-35E2-6237A9CBC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599" y="169669"/>
            <a:ext cx="10972800" cy="734572"/>
          </a:xfrm>
        </p:spPr>
        <p:txBody>
          <a:bodyPr>
            <a:normAutofit/>
          </a:bodyPr>
          <a:lstStyle>
            <a:lvl1pPr algn="l">
              <a:defRPr sz="2800">
                <a:solidFill>
                  <a:schemeClr val="bg1"/>
                </a:solidFill>
                <a:latin typeface="Alergia Condensed Bold"/>
                <a:cs typeface="Alergia Condensed Bold"/>
              </a:defRPr>
            </a:lvl1pPr>
          </a:lstStyle>
          <a:p>
            <a:r>
              <a:rPr lang="en-US"/>
              <a:t>Click to edit Master title style</a:t>
            </a:r>
          </a:p>
        </p:txBody>
      </p:sp>
    </p:spTree>
    <p:extLst>
      <p:ext uri="{BB962C8B-B14F-4D97-AF65-F5344CB8AC3E}">
        <p14:creationId xmlns:p14="http://schemas.microsoft.com/office/powerpoint/2010/main" val="205206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9693E07-9D10-CD0C-EA1C-E4F6AD00F7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7419" t="75404"/>
          <a:stretch>
            <a:fillRect/>
          </a:stretch>
        </p:blipFill>
        <p:spPr bwMode="auto">
          <a:xfrm>
            <a:off x="9439275" y="5172075"/>
            <a:ext cx="27527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40788"/>
            <a:ext cx="10972800" cy="1039091"/>
          </a:xfrm>
        </p:spPr>
        <p:txBody>
          <a:bodyPr>
            <a:normAutofit/>
          </a:bodyPr>
          <a:lstStyle>
            <a:lvl1pPr algn="l">
              <a:defRPr sz="2800">
                <a:solidFill>
                  <a:srgbClr val="232749"/>
                </a:solidFill>
                <a:latin typeface="Alergia Condensed Bold"/>
                <a:cs typeface="Alergia Condensed Bold"/>
              </a:defRPr>
            </a:lvl1pPr>
          </a:lstStyle>
          <a:p>
            <a:r>
              <a:rPr lang="en-US"/>
              <a:t>Click to edit Master title style</a:t>
            </a:r>
          </a:p>
        </p:txBody>
      </p:sp>
    </p:spTree>
    <p:extLst>
      <p:ext uri="{BB962C8B-B14F-4D97-AF65-F5344CB8AC3E}">
        <p14:creationId xmlns:p14="http://schemas.microsoft.com/office/powerpoint/2010/main" val="4130457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5A95887-7FB7-410E-CD30-A34C2EA3E0B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6E1515F-FED0-DF9A-5E5F-E6243F7989A5}"/>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63AE0B1-035B-07D8-6643-C46543B4BE0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9A586F9-381F-4055-9F3E-F564803DDC3A}" type="datetimeFigureOut">
              <a:rPr lang="en-US"/>
              <a:pPr>
                <a:defRPr/>
              </a:pPr>
              <a:t>4/22/2026</a:t>
            </a:fld>
            <a:endParaRPr lang="en-US"/>
          </a:p>
        </p:txBody>
      </p:sp>
      <p:sp>
        <p:nvSpPr>
          <p:cNvPr id="5" name="Footer Placeholder 4">
            <a:extLst>
              <a:ext uri="{FF2B5EF4-FFF2-40B4-BE49-F238E27FC236}">
                <a16:creationId xmlns:a16="http://schemas.microsoft.com/office/drawing/2014/main" id="{0DA42E15-BEF1-964A-604F-0AEE8688AAEE}"/>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594BCED-A1D5-B0B4-923E-736DC384A4E5}"/>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A798543-917C-42D2-A383-C685B3885A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youtube.com/watch?v=_VC38Q5TAd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55ED5A5-62E7-30D0-38CE-2EF0371CF270}"/>
              </a:ext>
            </a:extLst>
          </p:cNvPr>
          <p:cNvSpPr>
            <a:spLocks noGrp="1" noChangeArrowheads="1"/>
          </p:cNvSpPr>
          <p:nvPr>
            <p:ph type="ctrTitle"/>
          </p:nvPr>
        </p:nvSpPr>
        <p:spPr>
          <a:xfrm>
            <a:off x="1070041" y="2672226"/>
            <a:ext cx="10363200" cy="995363"/>
          </a:xfrm>
        </p:spPr>
        <p:txBody>
          <a:bodyPr>
            <a:normAutofit fontScale="90000"/>
          </a:bodyPr>
          <a:lstStyle/>
          <a:p>
            <a:pPr eaLnBrk="1" hangingPunct="1"/>
            <a:r>
              <a:rPr lang="en-US" altLang="en-US" dirty="0">
                <a:ea typeface="Alergia Condensed Bold"/>
              </a:rPr>
              <a:t>BEHAVIOUR CURRICULUM</a:t>
            </a:r>
            <a:br>
              <a:rPr lang="en-US" altLang="en-US" dirty="0">
                <a:ea typeface="Alergia Condensed Bold"/>
              </a:rPr>
            </a:br>
            <a:r>
              <a:rPr lang="en-US" altLang="en-US" dirty="0">
                <a:ea typeface="Alergia Condensed Bold"/>
              </a:rPr>
              <a:t>St Augustine’s Catholic Voluntary Academy Stamford</a:t>
            </a:r>
          </a:p>
        </p:txBody>
      </p:sp>
      <p:sp>
        <p:nvSpPr>
          <p:cNvPr id="7171" name="Subtitle 2">
            <a:extLst>
              <a:ext uri="{FF2B5EF4-FFF2-40B4-BE49-F238E27FC236}">
                <a16:creationId xmlns:a16="http://schemas.microsoft.com/office/drawing/2014/main" id="{3C17657B-7D57-8B55-AEDD-18B4A14B70D1}"/>
              </a:ext>
            </a:extLst>
          </p:cNvPr>
          <p:cNvSpPr>
            <a:spLocks noGrp="1" noChangeArrowheads="1"/>
          </p:cNvSpPr>
          <p:nvPr>
            <p:ph type="subTitle" idx="1"/>
          </p:nvPr>
        </p:nvSpPr>
        <p:spPr>
          <a:xfrm>
            <a:off x="4278000" y="3743189"/>
            <a:ext cx="7021512" cy="1909763"/>
          </a:xfrm>
        </p:spPr>
        <p:txBody>
          <a:bodyPr/>
          <a:lstStyle/>
          <a:p>
            <a:pPr eaLnBrk="1" hangingPunct="1"/>
            <a:r>
              <a:rPr lang="en-US" altLang="en-US" dirty="0">
                <a:latin typeface="Alergia Normal Light" pitchFamily="50" charset="0"/>
                <a:ea typeface="Alergia Normal Light" pitchFamily="50" charset="0"/>
                <a:cs typeface="Alergia Normal Light" pitchFamily="50" charset="0"/>
              </a:rPr>
              <a:t>March 2025</a:t>
            </a:r>
          </a:p>
        </p:txBody>
      </p:sp>
      <p:pic>
        <p:nvPicPr>
          <p:cNvPr id="7172" name="Picture 4" descr="CMAT-crest.png">
            <a:extLst>
              <a:ext uri="{FF2B5EF4-FFF2-40B4-BE49-F238E27FC236}">
                <a16:creationId xmlns:a16="http://schemas.microsoft.com/office/drawing/2014/main" id="{D41FA28F-57E6-6FFF-F2FE-EA317EC51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083" y="5884841"/>
            <a:ext cx="476442" cy="64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a:extLst>
              <a:ext uri="{FF2B5EF4-FFF2-40B4-BE49-F238E27FC236}">
                <a16:creationId xmlns:a16="http://schemas.microsoft.com/office/drawing/2014/main" id="{E25AEC51-AC1B-644D-875B-31434E9B1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616" y="4978507"/>
            <a:ext cx="891376" cy="81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9C9DDFD8-F4F5-D206-6252-1CDC9F9BC1C2}"/>
              </a:ext>
            </a:extLst>
          </p:cNvPr>
          <p:cNvGrpSpPr/>
          <p:nvPr/>
        </p:nvGrpSpPr>
        <p:grpSpPr>
          <a:xfrm>
            <a:off x="3173512" y="455158"/>
            <a:ext cx="6156257" cy="1400783"/>
            <a:chOff x="2898843" y="282102"/>
            <a:chExt cx="6156257" cy="1400783"/>
          </a:xfrm>
        </p:grpSpPr>
        <p:sp>
          <p:nvSpPr>
            <p:cNvPr id="5" name="Rectangle 4">
              <a:extLst>
                <a:ext uri="{FF2B5EF4-FFF2-40B4-BE49-F238E27FC236}">
                  <a16:creationId xmlns:a16="http://schemas.microsoft.com/office/drawing/2014/main" id="{40C911AC-3BE5-9305-EB4E-379BA366E784}"/>
                </a:ext>
              </a:extLst>
            </p:cNvPr>
            <p:cNvSpPr/>
            <p:nvPr/>
          </p:nvSpPr>
          <p:spPr>
            <a:xfrm>
              <a:off x="2898843" y="282102"/>
              <a:ext cx="6156257" cy="140078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dirty="0"/>
            </a:p>
          </p:txBody>
        </p:sp>
        <p:pic>
          <p:nvPicPr>
            <p:cNvPr id="2" name="Picture 1" descr="A blue text on a white background&#10;&#10;Description automatically generated">
              <a:extLst>
                <a:ext uri="{FF2B5EF4-FFF2-40B4-BE49-F238E27FC236}">
                  <a16:creationId xmlns:a16="http://schemas.microsoft.com/office/drawing/2014/main" id="{300FD921-8A8A-58DC-E6D7-E27C556655E0}"/>
                </a:ext>
              </a:extLst>
            </p:cNvPr>
            <p:cNvPicPr/>
            <p:nvPr/>
          </p:nvPicPr>
          <p:blipFill>
            <a:blip r:embed="rId4"/>
            <a:srcRect l="-1" t="32508" r="-643" b="35583"/>
            <a:stretch>
              <a:fillRect/>
            </a:stretch>
          </p:blipFill>
          <p:spPr>
            <a:xfrm>
              <a:off x="3043726" y="393075"/>
              <a:ext cx="5866489" cy="1178835"/>
            </a:xfrm>
            <a:prstGeom prst="rect">
              <a:avLst/>
            </a:prstGeom>
            <a:noFill/>
            <a:ln>
              <a:noFill/>
              <a:prstDash/>
            </a:ln>
          </p:spPr>
        </p:pic>
      </p:grpSp>
      <p:pic>
        <p:nvPicPr>
          <p:cNvPr id="3" name="Picture 2" descr="A logo with a cross and heart&#10;&#10;AI-generated content may be incorrect.">
            <a:extLst>
              <a:ext uri="{FF2B5EF4-FFF2-40B4-BE49-F238E27FC236}">
                <a16:creationId xmlns:a16="http://schemas.microsoft.com/office/drawing/2014/main" id="{6599656D-8BFD-F581-EBC8-AF0379A17A2D}"/>
              </a:ext>
            </a:extLst>
          </p:cNvPr>
          <p:cNvPicPr>
            <a:picLocks noChangeAspect="1"/>
          </p:cNvPicPr>
          <p:nvPr/>
        </p:nvPicPr>
        <p:blipFill>
          <a:blip r:embed="rId5"/>
          <a:stretch>
            <a:fillRect/>
          </a:stretch>
        </p:blipFill>
        <p:spPr>
          <a:xfrm>
            <a:off x="9398000" y="4284952"/>
            <a:ext cx="2475345" cy="24753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9E49-C8F9-A2AC-EA02-522458A16C99}"/>
              </a:ext>
            </a:extLst>
          </p:cNvPr>
          <p:cNvSpPr>
            <a:spLocks noGrp="1"/>
          </p:cNvSpPr>
          <p:nvPr>
            <p:ph type="title"/>
          </p:nvPr>
        </p:nvSpPr>
        <p:spPr/>
        <p:txBody>
          <a:bodyPr/>
          <a:lstStyle/>
          <a:p>
            <a:r>
              <a:rPr lang="en-GB" dirty="0"/>
              <a:t>Wellbeing Procedure &amp; Zones of Regulation</a:t>
            </a:r>
          </a:p>
        </p:txBody>
      </p:sp>
      <p:sp>
        <p:nvSpPr>
          <p:cNvPr id="7" name="Content Placeholder 2">
            <a:extLst>
              <a:ext uri="{FF2B5EF4-FFF2-40B4-BE49-F238E27FC236}">
                <a16:creationId xmlns:a16="http://schemas.microsoft.com/office/drawing/2014/main" id="{BA974C05-5306-5F0C-EA28-580F93AC0015}"/>
              </a:ext>
            </a:extLst>
          </p:cNvPr>
          <p:cNvSpPr txBox="1">
            <a:spLocks/>
          </p:cNvSpPr>
          <p:nvPr/>
        </p:nvSpPr>
        <p:spPr>
          <a:xfrm>
            <a:off x="1794758" y="5216137"/>
            <a:ext cx="1594987" cy="817592"/>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p:txBody>
      </p:sp>
      <p:sp>
        <p:nvSpPr>
          <p:cNvPr id="10" name="Content Placeholder 2">
            <a:extLst>
              <a:ext uri="{FF2B5EF4-FFF2-40B4-BE49-F238E27FC236}">
                <a16:creationId xmlns:a16="http://schemas.microsoft.com/office/drawing/2014/main" id="{9E378187-C8E9-B737-0B68-699C8177336D}"/>
              </a:ext>
            </a:extLst>
          </p:cNvPr>
          <p:cNvSpPr txBox="1">
            <a:spLocks/>
          </p:cNvSpPr>
          <p:nvPr/>
        </p:nvSpPr>
        <p:spPr>
          <a:xfrm>
            <a:off x="298469" y="1528593"/>
            <a:ext cx="6637506" cy="4407970"/>
          </a:xfrm>
          <a:prstGeom prst="rect">
            <a:avLst/>
          </a:prstGeom>
        </p:spPr>
        <p:txBody>
          <a:bodyPr>
            <a:normAutofit fontScale="625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i="0" dirty="0">
                <a:solidFill>
                  <a:srgbClr val="232749"/>
                </a:solidFill>
                <a:effectLst/>
                <a:latin typeface="Nunito" pitchFamily="2" charset="0"/>
              </a:rPr>
              <a:t>Sitting alongside the behaviour policy is our ‘wellbeing procedure’ which is rooted in ‘zones of regulation’.  </a:t>
            </a:r>
          </a:p>
          <a:p>
            <a:r>
              <a:rPr lang="en-GB" b="0" i="0" dirty="0">
                <a:solidFill>
                  <a:srgbClr val="232749"/>
                </a:solidFill>
                <a:effectLst/>
                <a:latin typeface="Nunito" pitchFamily="2" charset="0"/>
              </a:rPr>
              <a:t>All behaviour is a communicat</a:t>
            </a:r>
            <a:r>
              <a:rPr lang="en-GB" dirty="0">
                <a:solidFill>
                  <a:srgbClr val="232749"/>
                </a:solidFill>
                <a:latin typeface="Nunito" pitchFamily="2" charset="0"/>
              </a:rPr>
              <a:t>ion, often linked with our emotions.</a:t>
            </a:r>
          </a:p>
          <a:p>
            <a:r>
              <a:rPr lang="en-GB" dirty="0">
                <a:solidFill>
                  <a:srgbClr val="232749"/>
                </a:solidFill>
                <a:latin typeface="Nunito" pitchFamily="2" charset="0"/>
              </a:rPr>
              <a:t>We teach children to better understand, talk about and learn to manage their feelings through the ‘zones of regulation’ colours.</a:t>
            </a:r>
          </a:p>
          <a:p>
            <a:r>
              <a:rPr lang="en-GB" b="0" i="0" dirty="0">
                <a:solidFill>
                  <a:srgbClr val="232749"/>
                </a:solidFill>
                <a:effectLst/>
                <a:latin typeface="Nunito" pitchFamily="2" charset="0"/>
              </a:rPr>
              <a:t>Each classroom has a ‘Flourish’ board which encourages children to reflect on their feelings throughout each day.  </a:t>
            </a:r>
          </a:p>
          <a:p>
            <a:r>
              <a:rPr lang="en-GB" dirty="0">
                <a:solidFill>
                  <a:srgbClr val="232749"/>
                </a:solidFill>
                <a:latin typeface="Nunito" pitchFamily="2" charset="0"/>
              </a:rPr>
              <a:t>We start and end each day reflecting on our feelings and the journey we’ve been on throughout the day. </a:t>
            </a:r>
          </a:p>
          <a:p>
            <a:r>
              <a:rPr lang="en-GB" b="0" i="0" dirty="0">
                <a:solidFill>
                  <a:srgbClr val="232749"/>
                </a:solidFill>
                <a:effectLst/>
                <a:latin typeface="Nunito" pitchFamily="2" charset="0"/>
              </a:rPr>
              <a:t>This procedure helps children understand how to regulate, where to go and that they may need help. </a:t>
            </a:r>
          </a:p>
          <a:p>
            <a:endParaRPr lang="en-GB" dirty="0"/>
          </a:p>
        </p:txBody>
      </p:sp>
      <p:pic>
        <p:nvPicPr>
          <p:cNvPr id="4" name="Picture 3" descr="A black background with blue text&#10;&#10;Description automatically generated">
            <a:extLst>
              <a:ext uri="{FF2B5EF4-FFF2-40B4-BE49-F238E27FC236}">
                <a16:creationId xmlns:a16="http://schemas.microsoft.com/office/drawing/2014/main" id="{58965CE4-02E6-CB93-2B4B-7C5039C2F15C}"/>
              </a:ext>
            </a:extLst>
          </p:cNvPr>
          <p:cNvPicPr>
            <a:picLocks noChangeAspect="1"/>
          </p:cNvPicPr>
          <p:nvPr/>
        </p:nvPicPr>
        <p:blipFill>
          <a:blip r:embed="rId2"/>
          <a:stretch>
            <a:fillRect/>
          </a:stretch>
        </p:blipFill>
        <p:spPr>
          <a:xfrm>
            <a:off x="2243171" y="5759669"/>
            <a:ext cx="6637506" cy="1055847"/>
          </a:xfrm>
          <a:prstGeom prst="rect">
            <a:avLst/>
          </a:prstGeom>
        </p:spPr>
      </p:pic>
      <p:pic>
        <p:nvPicPr>
          <p:cNvPr id="12" name="Picture 11">
            <a:extLst>
              <a:ext uri="{FF2B5EF4-FFF2-40B4-BE49-F238E27FC236}">
                <a16:creationId xmlns:a16="http://schemas.microsoft.com/office/drawing/2014/main" id="{A1AA1EC9-11C8-9378-A326-531A5AC5AA80}"/>
              </a:ext>
            </a:extLst>
          </p:cNvPr>
          <p:cNvPicPr>
            <a:picLocks noChangeAspect="1"/>
          </p:cNvPicPr>
          <p:nvPr/>
        </p:nvPicPr>
        <p:blipFill>
          <a:blip r:embed="rId3"/>
          <a:stretch>
            <a:fillRect/>
          </a:stretch>
        </p:blipFill>
        <p:spPr>
          <a:xfrm>
            <a:off x="7444764" y="262032"/>
            <a:ext cx="4473353" cy="5674531"/>
          </a:xfrm>
          <a:prstGeom prst="rect">
            <a:avLst/>
          </a:prstGeom>
        </p:spPr>
      </p:pic>
      <p:pic>
        <p:nvPicPr>
          <p:cNvPr id="5" name="Picture 4" descr="A logo with a cross and heart&#10;&#10;AI-generated content may be incorrect.">
            <a:extLst>
              <a:ext uri="{FF2B5EF4-FFF2-40B4-BE49-F238E27FC236}">
                <a16:creationId xmlns:a16="http://schemas.microsoft.com/office/drawing/2014/main" id="{E50B7F7B-FCE1-D334-C641-DE96FDFEEC72}"/>
              </a:ext>
            </a:extLst>
          </p:cNvPr>
          <p:cNvPicPr>
            <a:picLocks noChangeAspect="1"/>
          </p:cNvPicPr>
          <p:nvPr/>
        </p:nvPicPr>
        <p:blipFill>
          <a:blip r:embed="rId4"/>
          <a:stretch>
            <a:fillRect/>
          </a:stretch>
        </p:blipFill>
        <p:spPr>
          <a:xfrm>
            <a:off x="10778836" y="68490"/>
            <a:ext cx="1265382" cy="1265382"/>
          </a:xfrm>
          <a:prstGeom prst="rect">
            <a:avLst/>
          </a:prstGeom>
        </p:spPr>
      </p:pic>
    </p:spTree>
    <p:extLst>
      <p:ext uri="{BB962C8B-B14F-4D97-AF65-F5344CB8AC3E}">
        <p14:creationId xmlns:p14="http://schemas.microsoft.com/office/powerpoint/2010/main" val="383191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DECA6-58A1-4FB1-B3CC-38B430B5B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C5BE2-F186-F930-785B-6C96095DEEEC}"/>
              </a:ext>
            </a:extLst>
          </p:cNvPr>
          <p:cNvSpPr>
            <a:spLocks noGrp="1"/>
          </p:cNvSpPr>
          <p:nvPr>
            <p:ph type="title"/>
          </p:nvPr>
        </p:nvSpPr>
        <p:spPr/>
        <p:txBody>
          <a:bodyPr/>
          <a:lstStyle/>
          <a:p>
            <a:r>
              <a:rPr lang="en-GB" dirty="0"/>
              <a:t>Evidence of outcomes of our Behaviour Curriculum</a:t>
            </a:r>
          </a:p>
        </p:txBody>
      </p:sp>
      <p:pic>
        <p:nvPicPr>
          <p:cNvPr id="5" name="Picture 4" descr="A black background with blue text&#10;&#10;Description automatically generated">
            <a:extLst>
              <a:ext uri="{FF2B5EF4-FFF2-40B4-BE49-F238E27FC236}">
                <a16:creationId xmlns:a16="http://schemas.microsoft.com/office/drawing/2014/main" id="{1D224DF3-51A2-D7E3-E61F-A293567A628C}"/>
              </a:ext>
            </a:extLst>
          </p:cNvPr>
          <p:cNvPicPr>
            <a:picLocks noChangeAspect="1"/>
          </p:cNvPicPr>
          <p:nvPr/>
        </p:nvPicPr>
        <p:blipFill>
          <a:blip r:embed="rId2"/>
          <a:stretch>
            <a:fillRect/>
          </a:stretch>
        </p:blipFill>
        <p:spPr>
          <a:xfrm>
            <a:off x="2243171" y="5759669"/>
            <a:ext cx="6637506" cy="1055847"/>
          </a:xfrm>
          <a:prstGeom prst="rect">
            <a:avLst/>
          </a:prstGeom>
        </p:spPr>
      </p:pic>
      <p:sp>
        <p:nvSpPr>
          <p:cNvPr id="7" name="Content Placeholder 2">
            <a:extLst>
              <a:ext uri="{FF2B5EF4-FFF2-40B4-BE49-F238E27FC236}">
                <a16:creationId xmlns:a16="http://schemas.microsoft.com/office/drawing/2014/main" id="{42FA7404-528B-C4FC-8373-DF700DC42122}"/>
              </a:ext>
            </a:extLst>
          </p:cNvPr>
          <p:cNvSpPr txBox="1">
            <a:spLocks/>
          </p:cNvSpPr>
          <p:nvPr/>
        </p:nvSpPr>
        <p:spPr>
          <a:xfrm>
            <a:off x="760286" y="1514764"/>
            <a:ext cx="9104150" cy="4424218"/>
          </a:xfrm>
          <a:prstGeom prst="rect">
            <a:avLst/>
          </a:prstGeom>
        </p:spPr>
        <p:txBody>
          <a:bodyPr>
            <a:normAutofit fontScale="775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St Augustine's Catholic Voluntary Academy is a warm and welcoming school. Pupils are happy here. They feel safe and well-cared for by dedicated staff. The school provides well for pupils’ wider personal development. The twelve school virtues inspire pupils to develop good learning behaviours and prepare them to be good citizens of the future. </a:t>
            </a:r>
          </a:p>
          <a:p>
            <a:pPr marL="0" indent="0">
              <a:buNone/>
            </a:pPr>
            <a:endParaRPr lang="en-GB" dirty="0"/>
          </a:p>
          <a:p>
            <a:pPr marL="0" indent="0">
              <a:buNone/>
            </a:pPr>
            <a:r>
              <a:rPr lang="en-GB" dirty="0"/>
              <a:t>There are many opportunities for pupils to develop their character. This includes leadership responsibilities with the school council or acting as playground leaders, for example. Through daily assemblies, pupils learn to respect equality and understand different faiths and cultures.</a:t>
            </a:r>
            <a:endParaRPr lang="en-GB" i="1" dirty="0">
              <a:solidFill>
                <a:srgbClr val="232749"/>
              </a:solidFill>
            </a:endParaRPr>
          </a:p>
          <a:p>
            <a:pPr marL="0" indent="0" algn="r">
              <a:buNone/>
            </a:pPr>
            <a:r>
              <a:rPr lang="en-GB" i="1" dirty="0">
                <a:solidFill>
                  <a:srgbClr val="232749"/>
                </a:solidFill>
              </a:rPr>
              <a:t>Ofsted, 2025</a:t>
            </a:r>
          </a:p>
        </p:txBody>
      </p:sp>
      <p:pic>
        <p:nvPicPr>
          <p:cNvPr id="9" name="Picture 8">
            <a:extLst>
              <a:ext uri="{FF2B5EF4-FFF2-40B4-BE49-F238E27FC236}">
                <a16:creationId xmlns:a16="http://schemas.microsoft.com/office/drawing/2014/main" id="{5C917C40-B603-43F5-EE60-0975FF2F11F3}"/>
              </a:ext>
            </a:extLst>
          </p:cNvPr>
          <p:cNvPicPr>
            <a:picLocks noChangeAspect="1"/>
          </p:cNvPicPr>
          <p:nvPr/>
        </p:nvPicPr>
        <p:blipFill>
          <a:blip r:embed="rId3"/>
          <a:stretch>
            <a:fillRect/>
          </a:stretch>
        </p:blipFill>
        <p:spPr>
          <a:xfrm>
            <a:off x="9933401" y="2289239"/>
            <a:ext cx="2036926" cy="2005669"/>
          </a:xfrm>
          <a:prstGeom prst="rect">
            <a:avLst/>
          </a:prstGeom>
        </p:spPr>
      </p:pic>
    </p:spTree>
    <p:extLst>
      <p:ext uri="{BB962C8B-B14F-4D97-AF65-F5344CB8AC3E}">
        <p14:creationId xmlns:p14="http://schemas.microsoft.com/office/powerpoint/2010/main" val="378513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E6DF3-6CA2-DD52-6CE5-BAF51D9CF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06F7C-6D5B-CCB0-2702-FABC404B5DA3}"/>
              </a:ext>
            </a:extLst>
          </p:cNvPr>
          <p:cNvSpPr>
            <a:spLocks noGrp="1"/>
          </p:cNvSpPr>
          <p:nvPr>
            <p:ph type="title"/>
          </p:nvPr>
        </p:nvSpPr>
        <p:spPr/>
        <p:txBody>
          <a:bodyPr/>
          <a:lstStyle/>
          <a:p>
            <a:r>
              <a:rPr lang="en-GB" dirty="0"/>
              <a:t>Evidence of outcomes of our Behaviour Curriculum</a:t>
            </a:r>
          </a:p>
        </p:txBody>
      </p:sp>
      <p:pic>
        <p:nvPicPr>
          <p:cNvPr id="5" name="Picture 4" descr="A black background with blue text&#10;&#10;Description automatically generated">
            <a:extLst>
              <a:ext uri="{FF2B5EF4-FFF2-40B4-BE49-F238E27FC236}">
                <a16:creationId xmlns:a16="http://schemas.microsoft.com/office/drawing/2014/main" id="{25C8842C-182D-3F6E-A8C5-1DB02128EE3B}"/>
              </a:ext>
            </a:extLst>
          </p:cNvPr>
          <p:cNvPicPr>
            <a:picLocks noChangeAspect="1"/>
          </p:cNvPicPr>
          <p:nvPr/>
        </p:nvPicPr>
        <p:blipFill>
          <a:blip r:embed="rId2"/>
          <a:stretch>
            <a:fillRect/>
          </a:stretch>
        </p:blipFill>
        <p:spPr>
          <a:xfrm>
            <a:off x="2243171" y="5759669"/>
            <a:ext cx="6637506" cy="1055847"/>
          </a:xfrm>
          <a:prstGeom prst="rect">
            <a:avLst/>
          </a:prstGeom>
        </p:spPr>
      </p:pic>
      <p:sp>
        <p:nvSpPr>
          <p:cNvPr id="7" name="Content Placeholder 2">
            <a:extLst>
              <a:ext uri="{FF2B5EF4-FFF2-40B4-BE49-F238E27FC236}">
                <a16:creationId xmlns:a16="http://schemas.microsoft.com/office/drawing/2014/main" id="{29A19608-BBAC-D8C4-1B00-7AC6788D1679}"/>
              </a:ext>
            </a:extLst>
          </p:cNvPr>
          <p:cNvSpPr txBox="1">
            <a:spLocks/>
          </p:cNvSpPr>
          <p:nvPr/>
        </p:nvSpPr>
        <p:spPr>
          <a:xfrm>
            <a:off x="760287" y="1722408"/>
            <a:ext cx="9575204" cy="4466892"/>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Pupils are polite and courteous. They behave well in lessons and around school. When pupils do not behave as well as they should, staff calmly help them to reflect on, and correct, their behaviour. Pupils who struggle to regulate their behaviour, or manage their emotions, receive excellent support.</a:t>
            </a:r>
            <a:endParaRPr lang="en-GB" i="1" dirty="0">
              <a:solidFill>
                <a:srgbClr val="232749"/>
              </a:solidFill>
            </a:endParaRPr>
          </a:p>
          <a:p>
            <a:pPr marL="0" indent="0" algn="r">
              <a:buNone/>
            </a:pPr>
            <a:r>
              <a:rPr lang="en-GB" i="1" dirty="0">
                <a:solidFill>
                  <a:srgbClr val="232749"/>
                </a:solidFill>
              </a:rPr>
              <a:t>Ofsted, 2025</a:t>
            </a:r>
          </a:p>
        </p:txBody>
      </p:sp>
      <p:pic>
        <p:nvPicPr>
          <p:cNvPr id="3" name="Picture 2" descr="A logo with a cross and heart&#10;&#10;AI-generated content may be incorrect.">
            <a:extLst>
              <a:ext uri="{FF2B5EF4-FFF2-40B4-BE49-F238E27FC236}">
                <a16:creationId xmlns:a16="http://schemas.microsoft.com/office/drawing/2014/main" id="{E41AB0D9-8C37-B6E2-15C3-B780FE2F83A2}"/>
              </a:ext>
            </a:extLst>
          </p:cNvPr>
          <p:cNvPicPr>
            <a:picLocks noChangeAspect="1"/>
          </p:cNvPicPr>
          <p:nvPr/>
        </p:nvPicPr>
        <p:blipFill>
          <a:blip r:embed="rId3"/>
          <a:stretch>
            <a:fillRect/>
          </a:stretch>
        </p:blipFill>
        <p:spPr>
          <a:xfrm>
            <a:off x="10778836" y="68490"/>
            <a:ext cx="1265382" cy="1265382"/>
          </a:xfrm>
          <a:prstGeom prst="rect">
            <a:avLst/>
          </a:prstGeom>
        </p:spPr>
      </p:pic>
      <p:pic>
        <p:nvPicPr>
          <p:cNvPr id="3074" name="Picture 2" descr="polite vector illustration on a background.Premium quality symbols ...">
            <a:extLst>
              <a:ext uri="{FF2B5EF4-FFF2-40B4-BE49-F238E27FC236}">
                <a16:creationId xmlns:a16="http://schemas.microsoft.com/office/drawing/2014/main" id="{1A161634-510C-CCD9-17F3-89AAFD96D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4768" y="2916119"/>
            <a:ext cx="1838614" cy="140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8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5A85F-5E62-5CE9-37B4-28C4988CF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25BC2-4292-657D-F0A9-E04DC2CB7B94}"/>
              </a:ext>
            </a:extLst>
          </p:cNvPr>
          <p:cNvSpPr>
            <a:spLocks noGrp="1"/>
          </p:cNvSpPr>
          <p:nvPr>
            <p:ph type="title"/>
          </p:nvPr>
        </p:nvSpPr>
        <p:spPr/>
        <p:txBody>
          <a:bodyPr/>
          <a:lstStyle/>
          <a:p>
            <a:r>
              <a:rPr lang="en-GB" dirty="0"/>
              <a:t>Evidence of outcomes of our Behaviour Curriculum</a:t>
            </a:r>
          </a:p>
        </p:txBody>
      </p:sp>
      <p:pic>
        <p:nvPicPr>
          <p:cNvPr id="5" name="Picture 4" descr="A black background with blue text&#10;&#10;Description automatically generated">
            <a:extLst>
              <a:ext uri="{FF2B5EF4-FFF2-40B4-BE49-F238E27FC236}">
                <a16:creationId xmlns:a16="http://schemas.microsoft.com/office/drawing/2014/main" id="{9B78A73F-6816-5268-FC68-A7EF07FDD94B}"/>
              </a:ext>
            </a:extLst>
          </p:cNvPr>
          <p:cNvPicPr>
            <a:picLocks noChangeAspect="1"/>
          </p:cNvPicPr>
          <p:nvPr/>
        </p:nvPicPr>
        <p:blipFill>
          <a:blip r:embed="rId2"/>
          <a:stretch>
            <a:fillRect/>
          </a:stretch>
        </p:blipFill>
        <p:spPr>
          <a:xfrm>
            <a:off x="2243171" y="5759669"/>
            <a:ext cx="6637506" cy="1055847"/>
          </a:xfrm>
          <a:prstGeom prst="rect">
            <a:avLst/>
          </a:prstGeom>
        </p:spPr>
      </p:pic>
      <p:sp>
        <p:nvSpPr>
          <p:cNvPr id="7" name="Content Placeholder 2">
            <a:extLst>
              <a:ext uri="{FF2B5EF4-FFF2-40B4-BE49-F238E27FC236}">
                <a16:creationId xmlns:a16="http://schemas.microsoft.com/office/drawing/2014/main" id="{8D315B37-F3EF-064B-E2C8-7FF4F83AD46D}"/>
              </a:ext>
            </a:extLst>
          </p:cNvPr>
          <p:cNvSpPr txBox="1">
            <a:spLocks/>
          </p:cNvSpPr>
          <p:nvPr/>
        </p:nvSpPr>
        <p:spPr>
          <a:xfrm>
            <a:off x="785091" y="1570181"/>
            <a:ext cx="10714182" cy="3583709"/>
          </a:xfrm>
          <a:prstGeom prst="rect">
            <a:avLst/>
          </a:prstGeom>
        </p:spPr>
        <p:txBody>
          <a:bodyPr>
            <a:normAutofit fontScale="700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3400" dirty="0"/>
              <a:t>Pupils at St Augustine’s understand that they are members of a Catholic community, confidently saying, ‘we care for one another, and this makes us better people’. Pupils show respect for one another. They talk about how they welcome new pupils and visitors from all faith backgrounds, and none, to their school. Pupils know their mission in following Jesus and how they care for God’s creation through their ‘Laudato Si’ work, linked to Catholic Social Teaching. Pupils clearly understand their school’s Catholic virtues and connect these to other areas of school life saying, ‘We come together as a community in the name of God’.</a:t>
            </a:r>
          </a:p>
          <a:p>
            <a:pPr marL="0" indent="0" algn="r">
              <a:buNone/>
            </a:pPr>
            <a:endParaRPr lang="en-GB" i="1" dirty="0">
              <a:solidFill>
                <a:srgbClr val="232749"/>
              </a:solidFill>
            </a:endParaRPr>
          </a:p>
          <a:p>
            <a:pPr marL="0" indent="0" algn="r">
              <a:buNone/>
            </a:pPr>
            <a:r>
              <a:rPr lang="en-GB" i="1" dirty="0">
                <a:solidFill>
                  <a:srgbClr val="232749"/>
                </a:solidFill>
              </a:rPr>
              <a:t>Catholic Schools Inspection, 2024</a:t>
            </a:r>
          </a:p>
        </p:txBody>
      </p:sp>
      <p:pic>
        <p:nvPicPr>
          <p:cNvPr id="3" name="Picture 2" descr="A logo with a cross and heart&#10;&#10;AI-generated content may be incorrect.">
            <a:extLst>
              <a:ext uri="{FF2B5EF4-FFF2-40B4-BE49-F238E27FC236}">
                <a16:creationId xmlns:a16="http://schemas.microsoft.com/office/drawing/2014/main" id="{504A083A-FB88-1C03-5B21-5A808BCDB051}"/>
              </a:ext>
            </a:extLst>
          </p:cNvPr>
          <p:cNvPicPr>
            <a:picLocks noChangeAspect="1"/>
          </p:cNvPicPr>
          <p:nvPr/>
        </p:nvPicPr>
        <p:blipFill>
          <a:blip r:embed="rId3"/>
          <a:stretch>
            <a:fillRect/>
          </a:stretch>
        </p:blipFill>
        <p:spPr>
          <a:xfrm>
            <a:off x="10778836" y="68490"/>
            <a:ext cx="1265382" cy="1265382"/>
          </a:xfrm>
          <a:prstGeom prst="rect">
            <a:avLst/>
          </a:prstGeom>
        </p:spPr>
      </p:pic>
      <p:pic>
        <p:nvPicPr>
          <p:cNvPr id="4098" name="Picture 2" descr="1,000+ Global Community Of People Stock Illustrations, Royalty-Free Vector  Graphics &amp; Clip Art - iStock">
            <a:extLst>
              <a:ext uri="{FF2B5EF4-FFF2-40B4-BE49-F238E27FC236}">
                <a16:creationId xmlns:a16="http://schemas.microsoft.com/office/drawing/2014/main" id="{9A007CEB-09C5-D8F7-416B-26EFC130F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46" y="3992706"/>
            <a:ext cx="2579370" cy="214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82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9E49-C8F9-A2AC-EA02-522458A16C99}"/>
              </a:ext>
            </a:extLst>
          </p:cNvPr>
          <p:cNvSpPr>
            <a:spLocks noGrp="1"/>
          </p:cNvSpPr>
          <p:nvPr>
            <p:ph type="title"/>
          </p:nvPr>
        </p:nvSpPr>
        <p:spPr/>
        <p:txBody>
          <a:bodyPr/>
          <a:lstStyle/>
          <a:p>
            <a:r>
              <a:rPr lang="en-GB" dirty="0"/>
              <a:t>What is a Behaviour Curriculum?</a:t>
            </a:r>
          </a:p>
        </p:txBody>
      </p:sp>
      <p:pic>
        <p:nvPicPr>
          <p:cNvPr id="5" name="Picture 4" descr="A black background with blue text&#10;&#10;Description automatically generated">
            <a:extLst>
              <a:ext uri="{FF2B5EF4-FFF2-40B4-BE49-F238E27FC236}">
                <a16:creationId xmlns:a16="http://schemas.microsoft.com/office/drawing/2014/main" id="{B3D1D8C1-7ABF-1012-8777-4B9A6B3353E8}"/>
              </a:ext>
            </a:extLst>
          </p:cNvPr>
          <p:cNvPicPr>
            <a:picLocks noChangeAspect="1"/>
          </p:cNvPicPr>
          <p:nvPr/>
        </p:nvPicPr>
        <p:blipFill>
          <a:blip r:embed="rId2"/>
          <a:stretch>
            <a:fillRect/>
          </a:stretch>
        </p:blipFill>
        <p:spPr>
          <a:xfrm>
            <a:off x="2243171" y="5759669"/>
            <a:ext cx="6637506" cy="1055847"/>
          </a:xfrm>
          <a:prstGeom prst="rect">
            <a:avLst/>
          </a:prstGeom>
        </p:spPr>
      </p:pic>
      <p:sp>
        <p:nvSpPr>
          <p:cNvPr id="7" name="Content Placeholder 2">
            <a:extLst>
              <a:ext uri="{FF2B5EF4-FFF2-40B4-BE49-F238E27FC236}">
                <a16:creationId xmlns:a16="http://schemas.microsoft.com/office/drawing/2014/main" id="{BA974C05-5306-5F0C-EA28-580F93AC0015}"/>
              </a:ext>
            </a:extLst>
          </p:cNvPr>
          <p:cNvSpPr txBox="1">
            <a:spLocks/>
          </p:cNvSpPr>
          <p:nvPr/>
        </p:nvSpPr>
        <p:spPr>
          <a:xfrm>
            <a:off x="760286" y="1722408"/>
            <a:ext cx="9603275" cy="3686171"/>
          </a:xfrm>
          <a:prstGeom prst="rect">
            <a:avLst/>
          </a:prstGeom>
        </p:spPr>
        <p:txBody>
          <a:bodyPr>
            <a:normAutofit fontScale="925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232749"/>
                </a:solidFill>
              </a:rPr>
              <a:t>Defines what expected behaviour looks like in your school, rather than just list prohibited behaviours. It’s a way to teach pupils ‘how we do things around here’.</a:t>
            </a:r>
          </a:p>
          <a:p>
            <a:r>
              <a:rPr lang="en-GB" dirty="0">
                <a:solidFill>
                  <a:srgbClr val="232749"/>
                </a:solidFill>
              </a:rPr>
              <a:t>Centre around the </a:t>
            </a:r>
            <a:r>
              <a:rPr lang="en-GB" b="1" dirty="0">
                <a:solidFill>
                  <a:srgbClr val="232749"/>
                </a:solidFill>
              </a:rPr>
              <a:t>teaching</a:t>
            </a:r>
            <a:r>
              <a:rPr lang="en-GB" dirty="0">
                <a:solidFill>
                  <a:srgbClr val="232749"/>
                </a:solidFill>
              </a:rPr>
              <a:t> of routines and habits - these should be used to reinforce the behaviours expected of all pupils. </a:t>
            </a:r>
          </a:p>
          <a:p>
            <a:r>
              <a:rPr lang="en-GB" dirty="0">
                <a:solidFill>
                  <a:srgbClr val="232749"/>
                </a:solidFill>
              </a:rPr>
              <a:t>Reflect our school mission statement, values and virtues.</a:t>
            </a:r>
          </a:p>
          <a:p>
            <a:r>
              <a:rPr lang="en-GB" dirty="0">
                <a:solidFill>
                  <a:srgbClr val="232749"/>
                </a:solidFill>
              </a:rPr>
              <a:t>Be aware of diversity and SEND needs and possible need for reasonable adjustments.</a:t>
            </a:r>
          </a:p>
        </p:txBody>
      </p:sp>
      <p:pic>
        <p:nvPicPr>
          <p:cNvPr id="3" name="Picture 2" descr="A logo with a cross and heart&#10;&#10;AI-generated content may be incorrect.">
            <a:extLst>
              <a:ext uri="{FF2B5EF4-FFF2-40B4-BE49-F238E27FC236}">
                <a16:creationId xmlns:a16="http://schemas.microsoft.com/office/drawing/2014/main" id="{3D5B2F7B-8220-3FC2-6715-5478557EADB9}"/>
              </a:ext>
            </a:extLst>
          </p:cNvPr>
          <p:cNvPicPr>
            <a:picLocks noChangeAspect="1"/>
          </p:cNvPicPr>
          <p:nvPr/>
        </p:nvPicPr>
        <p:blipFill>
          <a:blip r:embed="rId3"/>
          <a:stretch>
            <a:fillRect/>
          </a:stretch>
        </p:blipFill>
        <p:spPr>
          <a:xfrm>
            <a:off x="10778836" y="68490"/>
            <a:ext cx="1265382" cy="1265382"/>
          </a:xfrm>
          <a:prstGeom prst="rect">
            <a:avLst/>
          </a:prstGeom>
        </p:spPr>
      </p:pic>
    </p:spTree>
    <p:extLst>
      <p:ext uri="{BB962C8B-B14F-4D97-AF65-F5344CB8AC3E}">
        <p14:creationId xmlns:p14="http://schemas.microsoft.com/office/powerpoint/2010/main" val="2387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9E49-C8F9-A2AC-EA02-522458A16C99}"/>
              </a:ext>
            </a:extLst>
          </p:cNvPr>
          <p:cNvSpPr>
            <a:spLocks noGrp="1"/>
          </p:cNvSpPr>
          <p:nvPr>
            <p:ph type="title"/>
          </p:nvPr>
        </p:nvSpPr>
        <p:spPr/>
        <p:txBody>
          <a:bodyPr/>
          <a:lstStyle/>
          <a:p>
            <a:r>
              <a:rPr lang="en-GB" dirty="0"/>
              <a:t>Why is it called ‘Flourish in love’?</a:t>
            </a:r>
          </a:p>
        </p:txBody>
      </p:sp>
      <p:pic>
        <p:nvPicPr>
          <p:cNvPr id="5" name="Picture 4" descr="A black background with blue text&#10;&#10;Description automatically generated">
            <a:extLst>
              <a:ext uri="{FF2B5EF4-FFF2-40B4-BE49-F238E27FC236}">
                <a16:creationId xmlns:a16="http://schemas.microsoft.com/office/drawing/2014/main" id="{B3D1D8C1-7ABF-1012-8777-4B9A6B3353E8}"/>
              </a:ext>
            </a:extLst>
          </p:cNvPr>
          <p:cNvPicPr>
            <a:picLocks noChangeAspect="1"/>
          </p:cNvPicPr>
          <p:nvPr/>
        </p:nvPicPr>
        <p:blipFill>
          <a:blip r:embed="rId2"/>
          <a:stretch>
            <a:fillRect/>
          </a:stretch>
        </p:blipFill>
        <p:spPr>
          <a:xfrm>
            <a:off x="2243171" y="5759669"/>
            <a:ext cx="6637506" cy="1055847"/>
          </a:xfrm>
          <a:prstGeom prst="rect">
            <a:avLst/>
          </a:prstGeom>
        </p:spPr>
      </p:pic>
      <p:sp>
        <p:nvSpPr>
          <p:cNvPr id="7" name="Content Placeholder 2">
            <a:extLst>
              <a:ext uri="{FF2B5EF4-FFF2-40B4-BE49-F238E27FC236}">
                <a16:creationId xmlns:a16="http://schemas.microsoft.com/office/drawing/2014/main" id="{BA974C05-5306-5F0C-EA28-580F93AC0015}"/>
              </a:ext>
            </a:extLst>
          </p:cNvPr>
          <p:cNvSpPr txBox="1">
            <a:spLocks/>
          </p:cNvSpPr>
          <p:nvPr/>
        </p:nvSpPr>
        <p:spPr>
          <a:xfrm>
            <a:off x="760286" y="1722408"/>
            <a:ext cx="9603275" cy="3686171"/>
          </a:xfrm>
          <a:prstGeom prst="rect">
            <a:avLst/>
          </a:prstGeom>
        </p:spPr>
        <p:txBody>
          <a:bodyPr>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232749"/>
                </a:solidFill>
              </a:rPr>
              <a:t>Our school mission statement is ‘Let all that you do be done in love.’ (1 Corinthians 16:14)</a:t>
            </a:r>
          </a:p>
          <a:p>
            <a:r>
              <a:rPr lang="en-GB" dirty="0">
                <a:solidFill>
                  <a:srgbClr val="232749"/>
                </a:solidFill>
              </a:rPr>
              <a:t>We have 12 school virtues, organised into 6 pairs.</a:t>
            </a:r>
          </a:p>
          <a:p>
            <a:r>
              <a:rPr lang="en-GB" dirty="0">
                <a:solidFill>
                  <a:srgbClr val="232749"/>
                </a:solidFill>
              </a:rPr>
              <a:t>If children practise these virtues so much that they become habits, they truly flourish and fulfil their personal potential as good citizens.</a:t>
            </a:r>
          </a:p>
          <a:p>
            <a:r>
              <a:rPr lang="en-GB" dirty="0">
                <a:solidFill>
                  <a:srgbClr val="232749"/>
                </a:solidFill>
              </a:rPr>
              <a:t>Therefore, by following and practising our virtues, every day, we ‘flourish in love’. </a:t>
            </a:r>
          </a:p>
        </p:txBody>
      </p:sp>
      <p:pic>
        <p:nvPicPr>
          <p:cNvPr id="3" name="Picture 2" descr="A logo with a cross and heart&#10;&#10;AI-generated content may be incorrect.">
            <a:extLst>
              <a:ext uri="{FF2B5EF4-FFF2-40B4-BE49-F238E27FC236}">
                <a16:creationId xmlns:a16="http://schemas.microsoft.com/office/drawing/2014/main" id="{1734B9CE-63EC-A8DB-E5D8-A6149FD3CE20}"/>
              </a:ext>
            </a:extLst>
          </p:cNvPr>
          <p:cNvPicPr>
            <a:picLocks noChangeAspect="1"/>
          </p:cNvPicPr>
          <p:nvPr/>
        </p:nvPicPr>
        <p:blipFill>
          <a:blip r:embed="rId3"/>
          <a:stretch>
            <a:fillRect/>
          </a:stretch>
        </p:blipFill>
        <p:spPr>
          <a:xfrm>
            <a:off x="10778836" y="68490"/>
            <a:ext cx="1265382" cy="1265382"/>
          </a:xfrm>
          <a:prstGeom prst="rect">
            <a:avLst/>
          </a:prstGeom>
        </p:spPr>
      </p:pic>
      <p:pic>
        <p:nvPicPr>
          <p:cNvPr id="6" name="Picture 5">
            <a:hlinkClick r:id="rId4"/>
            <a:extLst>
              <a:ext uri="{FF2B5EF4-FFF2-40B4-BE49-F238E27FC236}">
                <a16:creationId xmlns:a16="http://schemas.microsoft.com/office/drawing/2014/main" id="{7B983D6F-E40F-4ABC-1478-A9A900EA6FAF}"/>
              </a:ext>
            </a:extLst>
          </p:cNvPr>
          <p:cNvPicPr>
            <a:picLocks noChangeAspect="1"/>
          </p:cNvPicPr>
          <p:nvPr/>
        </p:nvPicPr>
        <p:blipFill>
          <a:blip r:embed="rId5"/>
          <a:stretch>
            <a:fillRect/>
          </a:stretch>
        </p:blipFill>
        <p:spPr>
          <a:xfrm>
            <a:off x="7601525" y="169669"/>
            <a:ext cx="3048000" cy="1355292"/>
          </a:xfrm>
          <a:prstGeom prst="rect">
            <a:avLst/>
          </a:prstGeom>
        </p:spPr>
      </p:pic>
    </p:spTree>
    <p:extLst>
      <p:ext uri="{BB962C8B-B14F-4D97-AF65-F5344CB8AC3E}">
        <p14:creationId xmlns:p14="http://schemas.microsoft.com/office/powerpoint/2010/main" val="60470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78D01D5-D07A-5E8F-C5F7-DB20CA50BF9F}"/>
              </a:ext>
            </a:extLst>
          </p:cNvPr>
          <p:cNvGraphicFramePr>
            <a:graphicFrameLocks noGrp="1"/>
          </p:cNvGraphicFramePr>
          <p:nvPr/>
        </p:nvGraphicFramePr>
        <p:xfrm>
          <a:off x="277089" y="1554480"/>
          <a:ext cx="11637822" cy="3749040"/>
        </p:xfrm>
        <a:graphic>
          <a:graphicData uri="http://schemas.openxmlformats.org/drawingml/2006/table">
            <a:tbl>
              <a:tblPr firstRow="1" bandRow="1">
                <a:tableStyleId>{5C22544A-7EE6-4342-B048-85BDC9FD1C3A}</a:tableStyleId>
              </a:tblPr>
              <a:tblGrid>
                <a:gridCol w="1939637">
                  <a:extLst>
                    <a:ext uri="{9D8B030D-6E8A-4147-A177-3AD203B41FA5}">
                      <a16:colId xmlns:a16="http://schemas.microsoft.com/office/drawing/2014/main" val="3463548709"/>
                    </a:ext>
                  </a:extLst>
                </a:gridCol>
                <a:gridCol w="1939637">
                  <a:extLst>
                    <a:ext uri="{9D8B030D-6E8A-4147-A177-3AD203B41FA5}">
                      <a16:colId xmlns:a16="http://schemas.microsoft.com/office/drawing/2014/main" val="2457190645"/>
                    </a:ext>
                  </a:extLst>
                </a:gridCol>
                <a:gridCol w="1939637">
                  <a:extLst>
                    <a:ext uri="{9D8B030D-6E8A-4147-A177-3AD203B41FA5}">
                      <a16:colId xmlns:a16="http://schemas.microsoft.com/office/drawing/2014/main" val="1137881829"/>
                    </a:ext>
                  </a:extLst>
                </a:gridCol>
                <a:gridCol w="1939637">
                  <a:extLst>
                    <a:ext uri="{9D8B030D-6E8A-4147-A177-3AD203B41FA5}">
                      <a16:colId xmlns:a16="http://schemas.microsoft.com/office/drawing/2014/main" val="2189063589"/>
                    </a:ext>
                  </a:extLst>
                </a:gridCol>
                <a:gridCol w="1939637">
                  <a:extLst>
                    <a:ext uri="{9D8B030D-6E8A-4147-A177-3AD203B41FA5}">
                      <a16:colId xmlns:a16="http://schemas.microsoft.com/office/drawing/2014/main" val="3980905448"/>
                    </a:ext>
                  </a:extLst>
                </a:gridCol>
                <a:gridCol w="1939637">
                  <a:extLst>
                    <a:ext uri="{9D8B030D-6E8A-4147-A177-3AD203B41FA5}">
                      <a16:colId xmlns:a16="http://schemas.microsoft.com/office/drawing/2014/main" val="4234299633"/>
                    </a:ext>
                  </a:extLst>
                </a:gridCol>
              </a:tblGrid>
              <a:tr h="83420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3544148"/>
                  </a:ext>
                </a:extLst>
              </a:tr>
              <a:tr h="834208">
                <a:tc>
                  <a:txBody>
                    <a:bodyPr/>
                    <a:lstStyle/>
                    <a:p>
                      <a:pPr algn="ctr"/>
                      <a:r>
                        <a:rPr lang="en-GB" b="1" dirty="0">
                          <a:solidFill>
                            <a:srgbClr val="002060"/>
                          </a:solidFill>
                        </a:rPr>
                        <a:t>Advent 1</a:t>
                      </a:r>
                    </a:p>
                    <a:p>
                      <a:pPr algn="ctr"/>
                      <a:r>
                        <a:rPr lang="en-GB" dirty="0">
                          <a:solidFill>
                            <a:srgbClr val="002060"/>
                          </a:solidFill>
                        </a:rPr>
                        <a:t>Setting personal and learning goals for the year ahead</a:t>
                      </a:r>
                    </a:p>
                    <a:p>
                      <a:pPr algn="ctr"/>
                      <a:endParaRPr lang="en-GB"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rgbClr val="002060"/>
                          </a:solidFill>
                        </a:rPr>
                        <a:t>Advent 2</a:t>
                      </a:r>
                    </a:p>
                    <a:p>
                      <a:pPr algn="ctr"/>
                      <a:r>
                        <a:rPr lang="en-GB" dirty="0">
                          <a:solidFill>
                            <a:srgbClr val="002060"/>
                          </a:solidFill>
                        </a:rPr>
                        <a:t>A time of HOPE as we await the birth of Jesus at Christmastime</a:t>
                      </a:r>
                    </a:p>
                    <a:p>
                      <a:pPr algn="ctr"/>
                      <a:endParaRPr lang="en-GB"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rgbClr val="002060"/>
                          </a:solidFill>
                        </a:rPr>
                        <a:t>Lent 1</a:t>
                      </a:r>
                    </a:p>
                    <a:p>
                      <a:pPr algn="ctr"/>
                      <a:r>
                        <a:rPr lang="en-GB" sz="1800" dirty="0">
                          <a:solidFill>
                            <a:srgbClr val="002060"/>
                          </a:solidFill>
                        </a:rPr>
                        <a:t>Repentance (saying sorry) during 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rgbClr val="002060"/>
                          </a:solidFill>
                        </a:rPr>
                        <a:t>Lent 2</a:t>
                      </a:r>
                    </a:p>
                    <a:p>
                      <a:pPr algn="ctr"/>
                      <a:r>
                        <a:rPr lang="en-GB" sz="1800" dirty="0">
                          <a:solidFill>
                            <a:srgbClr val="002060"/>
                          </a:solidFill>
                        </a:rPr>
                        <a:t>The ultimate act of love from Jesus at Easter, dying on the cross for our sins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rgbClr val="002060"/>
                          </a:solidFill>
                        </a:rPr>
                        <a:t>Pentecost 1</a:t>
                      </a:r>
                    </a:p>
                    <a:p>
                      <a:pPr algn="ctr"/>
                      <a:r>
                        <a:rPr lang="en-GB" dirty="0">
                          <a:solidFill>
                            <a:srgbClr val="002060"/>
                          </a:solidFill>
                        </a:rPr>
                        <a:t>Discipleship and spreading the Good News</a:t>
                      </a:r>
                    </a:p>
                    <a:p>
                      <a:pPr algn="ctr"/>
                      <a:endParaRPr lang="en-GB"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rgbClr val="002060"/>
                          </a:solidFill>
                        </a:rPr>
                        <a:t>Pentecost 2</a:t>
                      </a:r>
                    </a:p>
                    <a:p>
                      <a:pPr algn="ctr"/>
                      <a:r>
                        <a:rPr lang="en-GB" dirty="0">
                          <a:solidFill>
                            <a:srgbClr val="002060"/>
                          </a:solidFill>
                        </a:rPr>
                        <a:t>Transition, Faith in Action and living out our mission in the community</a:t>
                      </a:r>
                    </a:p>
                    <a:p>
                      <a:pPr algn="ctr"/>
                      <a:endParaRPr lang="en-GB"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6371066"/>
                  </a:ext>
                </a:extLst>
              </a:tr>
            </a:tbl>
          </a:graphicData>
        </a:graphic>
      </p:graphicFrame>
      <p:sp>
        <p:nvSpPr>
          <p:cNvPr id="2" name="Title 1">
            <a:extLst>
              <a:ext uri="{FF2B5EF4-FFF2-40B4-BE49-F238E27FC236}">
                <a16:creationId xmlns:a16="http://schemas.microsoft.com/office/drawing/2014/main" id="{58B39E49-C8F9-A2AC-EA02-522458A16C99}"/>
              </a:ext>
            </a:extLst>
          </p:cNvPr>
          <p:cNvSpPr>
            <a:spLocks noGrp="1"/>
          </p:cNvSpPr>
          <p:nvPr>
            <p:ph type="title"/>
          </p:nvPr>
        </p:nvSpPr>
        <p:spPr/>
        <p:txBody>
          <a:bodyPr>
            <a:normAutofit fontScale="90000"/>
          </a:bodyPr>
          <a:lstStyle/>
          <a:p>
            <a:r>
              <a:rPr lang="en-GB" dirty="0"/>
              <a:t>What are our TWELVE school VIRTUES and our school MISSION STATEMENT?</a:t>
            </a:r>
          </a:p>
        </p:txBody>
      </p:sp>
      <p:pic>
        <p:nvPicPr>
          <p:cNvPr id="5" name="Picture 4" descr="A black background with blue text&#10;&#10;Description automatically generated">
            <a:extLst>
              <a:ext uri="{FF2B5EF4-FFF2-40B4-BE49-F238E27FC236}">
                <a16:creationId xmlns:a16="http://schemas.microsoft.com/office/drawing/2014/main" id="{B3D1D8C1-7ABF-1012-8777-4B9A6B3353E8}"/>
              </a:ext>
            </a:extLst>
          </p:cNvPr>
          <p:cNvPicPr>
            <a:picLocks noChangeAspect="1"/>
          </p:cNvPicPr>
          <p:nvPr/>
        </p:nvPicPr>
        <p:blipFill>
          <a:blip r:embed="rId2"/>
          <a:stretch>
            <a:fillRect/>
          </a:stretch>
        </p:blipFill>
        <p:spPr>
          <a:xfrm>
            <a:off x="769560" y="5338064"/>
            <a:ext cx="8488356" cy="1350267"/>
          </a:xfrm>
          <a:prstGeom prst="rect">
            <a:avLst/>
          </a:prstGeom>
          <a:ln>
            <a:noFill/>
          </a:ln>
        </p:spPr>
      </p:pic>
      <p:pic>
        <p:nvPicPr>
          <p:cNvPr id="6" name="Picture 5">
            <a:extLst>
              <a:ext uri="{FF2B5EF4-FFF2-40B4-BE49-F238E27FC236}">
                <a16:creationId xmlns:a16="http://schemas.microsoft.com/office/drawing/2014/main" id="{E04795EC-096B-CE55-30C2-78E52F5C4EC3}"/>
              </a:ext>
            </a:extLst>
          </p:cNvPr>
          <p:cNvPicPr>
            <a:picLocks noChangeAspect="1"/>
          </p:cNvPicPr>
          <p:nvPr/>
        </p:nvPicPr>
        <p:blipFill>
          <a:blip r:embed="rId3"/>
          <a:stretch>
            <a:fillRect/>
          </a:stretch>
        </p:blipFill>
        <p:spPr>
          <a:xfrm>
            <a:off x="8095299" y="1698750"/>
            <a:ext cx="1799015" cy="1736867"/>
          </a:xfrm>
          <a:prstGeom prst="rect">
            <a:avLst/>
          </a:prstGeom>
        </p:spPr>
      </p:pic>
      <p:pic>
        <p:nvPicPr>
          <p:cNvPr id="10" name="Picture 9">
            <a:extLst>
              <a:ext uri="{FF2B5EF4-FFF2-40B4-BE49-F238E27FC236}">
                <a16:creationId xmlns:a16="http://schemas.microsoft.com/office/drawing/2014/main" id="{73DACE51-CDFD-DCCC-5009-97473F936D67}"/>
              </a:ext>
            </a:extLst>
          </p:cNvPr>
          <p:cNvPicPr>
            <a:picLocks noChangeAspect="1"/>
          </p:cNvPicPr>
          <p:nvPr/>
        </p:nvPicPr>
        <p:blipFill>
          <a:blip r:embed="rId4"/>
          <a:stretch>
            <a:fillRect/>
          </a:stretch>
        </p:blipFill>
        <p:spPr>
          <a:xfrm>
            <a:off x="375602" y="1689728"/>
            <a:ext cx="1782404" cy="1799062"/>
          </a:xfrm>
          <a:prstGeom prst="rect">
            <a:avLst/>
          </a:prstGeom>
        </p:spPr>
      </p:pic>
      <p:pic>
        <p:nvPicPr>
          <p:cNvPr id="12" name="Picture 11">
            <a:extLst>
              <a:ext uri="{FF2B5EF4-FFF2-40B4-BE49-F238E27FC236}">
                <a16:creationId xmlns:a16="http://schemas.microsoft.com/office/drawing/2014/main" id="{B8378CDD-EDF6-E5C2-051A-694F85EE642D}"/>
              </a:ext>
            </a:extLst>
          </p:cNvPr>
          <p:cNvPicPr>
            <a:picLocks noChangeAspect="1"/>
          </p:cNvPicPr>
          <p:nvPr/>
        </p:nvPicPr>
        <p:blipFill>
          <a:blip r:embed="rId5"/>
          <a:stretch>
            <a:fillRect/>
          </a:stretch>
        </p:blipFill>
        <p:spPr>
          <a:xfrm>
            <a:off x="4263148" y="1689729"/>
            <a:ext cx="1782403" cy="1736867"/>
          </a:xfrm>
          <a:prstGeom prst="rect">
            <a:avLst/>
          </a:prstGeom>
        </p:spPr>
      </p:pic>
      <p:pic>
        <p:nvPicPr>
          <p:cNvPr id="14" name="Picture 13">
            <a:extLst>
              <a:ext uri="{FF2B5EF4-FFF2-40B4-BE49-F238E27FC236}">
                <a16:creationId xmlns:a16="http://schemas.microsoft.com/office/drawing/2014/main" id="{64409FA2-BABF-AC51-604E-2D980E23A423}"/>
              </a:ext>
            </a:extLst>
          </p:cNvPr>
          <p:cNvPicPr>
            <a:picLocks noChangeAspect="1"/>
          </p:cNvPicPr>
          <p:nvPr/>
        </p:nvPicPr>
        <p:blipFill>
          <a:blip r:embed="rId6"/>
          <a:stretch>
            <a:fillRect/>
          </a:stretch>
        </p:blipFill>
        <p:spPr>
          <a:xfrm>
            <a:off x="6146453" y="1698750"/>
            <a:ext cx="1782403" cy="1752362"/>
          </a:xfrm>
          <a:prstGeom prst="rect">
            <a:avLst/>
          </a:prstGeom>
        </p:spPr>
      </p:pic>
      <p:pic>
        <p:nvPicPr>
          <p:cNvPr id="16" name="Picture 15">
            <a:extLst>
              <a:ext uri="{FF2B5EF4-FFF2-40B4-BE49-F238E27FC236}">
                <a16:creationId xmlns:a16="http://schemas.microsoft.com/office/drawing/2014/main" id="{0837A60F-3A02-8994-4C93-2B14A9497A72}"/>
              </a:ext>
            </a:extLst>
          </p:cNvPr>
          <p:cNvPicPr>
            <a:picLocks noChangeAspect="1"/>
          </p:cNvPicPr>
          <p:nvPr/>
        </p:nvPicPr>
        <p:blipFill>
          <a:blip r:embed="rId7"/>
          <a:stretch>
            <a:fillRect/>
          </a:stretch>
        </p:blipFill>
        <p:spPr>
          <a:xfrm>
            <a:off x="2324449" y="1689728"/>
            <a:ext cx="1772256" cy="1826474"/>
          </a:xfrm>
          <a:prstGeom prst="rect">
            <a:avLst/>
          </a:prstGeom>
        </p:spPr>
      </p:pic>
      <p:pic>
        <p:nvPicPr>
          <p:cNvPr id="18" name="Picture 17">
            <a:extLst>
              <a:ext uri="{FF2B5EF4-FFF2-40B4-BE49-F238E27FC236}">
                <a16:creationId xmlns:a16="http://schemas.microsoft.com/office/drawing/2014/main" id="{17873BC6-4983-ADBB-5DA3-B71EE297A3E7}"/>
              </a:ext>
            </a:extLst>
          </p:cNvPr>
          <p:cNvPicPr>
            <a:picLocks noChangeAspect="1"/>
          </p:cNvPicPr>
          <p:nvPr/>
        </p:nvPicPr>
        <p:blipFill>
          <a:blip r:embed="rId8"/>
          <a:stretch>
            <a:fillRect/>
          </a:stretch>
        </p:blipFill>
        <p:spPr>
          <a:xfrm>
            <a:off x="10060757" y="1814555"/>
            <a:ext cx="1712797" cy="1674235"/>
          </a:xfrm>
          <a:prstGeom prst="rect">
            <a:avLst/>
          </a:prstGeom>
        </p:spPr>
      </p:pic>
      <p:pic>
        <p:nvPicPr>
          <p:cNvPr id="21" name="Picture 20" descr="A logo with a cross and heart&#10;&#10;AI-generated content may be incorrect.">
            <a:extLst>
              <a:ext uri="{FF2B5EF4-FFF2-40B4-BE49-F238E27FC236}">
                <a16:creationId xmlns:a16="http://schemas.microsoft.com/office/drawing/2014/main" id="{64A38D1B-B5B2-EA0E-7F53-726DC56456EC}"/>
              </a:ext>
            </a:extLst>
          </p:cNvPr>
          <p:cNvPicPr>
            <a:picLocks noChangeAspect="1"/>
          </p:cNvPicPr>
          <p:nvPr/>
        </p:nvPicPr>
        <p:blipFill>
          <a:blip r:embed="rId9"/>
          <a:stretch>
            <a:fillRect/>
          </a:stretch>
        </p:blipFill>
        <p:spPr>
          <a:xfrm>
            <a:off x="10751127" y="0"/>
            <a:ext cx="1372295" cy="1372295"/>
          </a:xfrm>
          <a:prstGeom prst="rect">
            <a:avLst/>
          </a:prstGeom>
        </p:spPr>
      </p:pic>
    </p:spTree>
    <p:extLst>
      <p:ext uri="{BB962C8B-B14F-4D97-AF65-F5344CB8AC3E}">
        <p14:creationId xmlns:p14="http://schemas.microsoft.com/office/powerpoint/2010/main" val="215715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9E49-C8F9-A2AC-EA02-522458A16C99}"/>
              </a:ext>
            </a:extLst>
          </p:cNvPr>
          <p:cNvSpPr>
            <a:spLocks noGrp="1"/>
          </p:cNvSpPr>
          <p:nvPr>
            <p:ph type="title"/>
          </p:nvPr>
        </p:nvSpPr>
        <p:spPr/>
        <p:txBody>
          <a:bodyPr/>
          <a:lstStyle/>
          <a:p>
            <a:r>
              <a:rPr lang="en-GB" dirty="0"/>
              <a:t>Let’s begin with Our School Rules</a:t>
            </a:r>
          </a:p>
        </p:txBody>
      </p:sp>
      <p:pic>
        <p:nvPicPr>
          <p:cNvPr id="5" name="Picture 4" descr="A black background with blue text&#10;&#10;Description automatically generated">
            <a:extLst>
              <a:ext uri="{FF2B5EF4-FFF2-40B4-BE49-F238E27FC236}">
                <a16:creationId xmlns:a16="http://schemas.microsoft.com/office/drawing/2014/main" id="{B3D1D8C1-7ABF-1012-8777-4B9A6B3353E8}"/>
              </a:ext>
            </a:extLst>
          </p:cNvPr>
          <p:cNvPicPr>
            <a:picLocks noChangeAspect="1"/>
          </p:cNvPicPr>
          <p:nvPr/>
        </p:nvPicPr>
        <p:blipFill>
          <a:blip r:embed="rId2"/>
          <a:stretch>
            <a:fillRect/>
          </a:stretch>
        </p:blipFill>
        <p:spPr>
          <a:xfrm>
            <a:off x="2243171" y="5759669"/>
            <a:ext cx="6637506" cy="1055847"/>
          </a:xfrm>
          <a:prstGeom prst="rect">
            <a:avLst/>
          </a:prstGeom>
        </p:spPr>
      </p:pic>
      <p:sp>
        <p:nvSpPr>
          <p:cNvPr id="7" name="Content Placeholder 2">
            <a:extLst>
              <a:ext uri="{FF2B5EF4-FFF2-40B4-BE49-F238E27FC236}">
                <a16:creationId xmlns:a16="http://schemas.microsoft.com/office/drawing/2014/main" id="{BA974C05-5306-5F0C-EA28-580F93AC0015}"/>
              </a:ext>
            </a:extLst>
          </p:cNvPr>
          <p:cNvSpPr txBox="1">
            <a:spLocks/>
          </p:cNvSpPr>
          <p:nvPr/>
        </p:nvSpPr>
        <p:spPr>
          <a:xfrm>
            <a:off x="760286" y="1722408"/>
            <a:ext cx="4550623" cy="3686171"/>
          </a:xfrm>
          <a:prstGeom prst="rect">
            <a:avLst/>
          </a:prstGeom>
        </p:spPr>
        <p:txBody>
          <a:bodyPr>
            <a:normAutofit fontScale="925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232749"/>
                </a:solidFill>
              </a:rPr>
              <a:t>Our school rules are written to reflect our 12 school virtues.</a:t>
            </a:r>
          </a:p>
          <a:p>
            <a:r>
              <a:rPr lang="en-GB" dirty="0">
                <a:solidFill>
                  <a:srgbClr val="232749"/>
                </a:solidFill>
              </a:rPr>
              <a:t>Following our school rules helps </a:t>
            </a:r>
            <a:r>
              <a:rPr lang="en-GB" u="sng" dirty="0">
                <a:solidFill>
                  <a:srgbClr val="232749"/>
                </a:solidFill>
              </a:rPr>
              <a:t>everyone</a:t>
            </a:r>
            <a:r>
              <a:rPr lang="en-GB" dirty="0">
                <a:solidFill>
                  <a:srgbClr val="232749"/>
                </a:solidFill>
              </a:rPr>
              <a:t> to FLOURISH.</a:t>
            </a:r>
          </a:p>
          <a:p>
            <a:r>
              <a:rPr lang="en-GB" dirty="0">
                <a:solidFill>
                  <a:srgbClr val="232749"/>
                </a:solidFill>
              </a:rPr>
              <a:t>We follow our Mission Statement and ‘do everything in love’.</a:t>
            </a:r>
          </a:p>
        </p:txBody>
      </p:sp>
      <p:pic>
        <p:nvPicPr>
          <p:cNvPr id="3" name="Picture 2" descr="A logo with a cross and heart&#10;&#10;AI-generated content may be incorrect.">
            <a:extLst>
              <a:ext uri="{FF2B5EF4-FFF2-40B4-BE49-F238E27FC236}">
                <a16:creationId xmlns:a16="http://schemas.microsoft.com/office/drawing/2014/main" id="{0F3C6BAE-CC61-7CF4-84DC-DEB84273A226}"/>
              </a:ext>
            </a:extLst>
          </p:cNvPr>
          <p:cNvPicPr>
            <a:picLocks noChangeAspect="1"/>
          </p:cNvPicPr>
          <p:nvPr/>
        </p:nvPicPr>
        <p:blipFill>
          <a:blip r:embed="rId3"/>
          <a:stretch>
            <a:fillRect/>
          </a:stretch>
        </p:blipFill>
        <p:spPr>
          <a:xfrm>
            <a:off x="10778836" y="68490"/>
            <a:ext cx="1265382" cy="1265382"/>
          </a:xfrm>
          <a:prstGeom prst="rect">
            <a:avLst/>
          </a:prstGeom>
        </p:spPr>
      </p:pic>
      <p:pic>
        <p:nvPicPr>
          <p:cNvPr id="9" name="Picture 8">
            <a:extLst>
              <a:ext uri="{FF2B5EF4-FFF2-40B4-BE49-F238E27FC236}">
                <a16:creationId xmlns:a16="http://schemas.microsoft.com/office/drawing/2014/main" id="{C5B438FD-0AB3-D44A-52EC-7061CA31FBEA}"/>
              </a:ext>
            </a:extLst>
          </p:cNvPr>
          <p:cNvPicPr>
            <a:picLocks noChangeAspect="1"/>
          </p:cNvPicPr>
          <p:nvPr/>
        </p:nvPicPr>
        <p:blipFill>
          <a:blip r:embed="rId4"/>
          <a:stretch>
            <a:fillRect/>
          </a:stretch>
        </p:blipFill>
        <p:spPr>
          <a:xfrm>
            <a:off x="5763490" y="2045854"/>
            <a:ext cx="5208058" cy="3071091"/>
          </a:xfrm>
          <a:prstGeom prst="rect">
            <a:avLst/>
          </a:prstGeom>
        </p:spPr>
      </p:pic>
    </p:spTree>
    <p:extLst>
      <p:ext uri="{BB962C8B-B14F-4D97-AF65-F5344CB8AC3E}">
        <p14:creationId xmlns:p14="http://schemas.microsoft.com/office/powerpoint/2010/main" val="225409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3A325-7FE6-4676-5D2C-DB2D1BB2E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32E33-CBB6-9F8F-09F7-E381EF83D485}"/>
              </a:ext>
            </a:extLst>
          </p:cNvPr>
          <p:cNvSpPr>
            <a:spLocks noGrp="1"/>
          </p:cNvSpPr>
          <p:nvPr>
            <p:ph type="title"/>
          </p:nvPr>
        </p:nvSpPr>
        <p:spPr/>
        <p:txBody>
          <a:bodyPr>
            <a:noAutofit/>
          </a:bodyPr>
          <a:lstStyle/>
          <a:p>
            <a:r>
              <a:rPr lang="en-GB" dirty="0"/>
              <a:t>                                                         How do we TEACH behaviour?</a:t>
            </a:r>
          </a:p>
        </p:txBody>
      </p:sp>
      <p:pic>
        <p:nvPicPr>
          <p:cNvPr id="5" name="Picture 4" descr="A black background with blue text&#10;&#10;Description automatically generated">
            <a:extLst>
              <a:ext uri="{FF2B5EF4-FFF2-40B4-BE49-F238E27FC236}">
                <a16:creationId xmlns:a16="http://schemas.microsoft.com/office/drawing/2014/main" id="{E4EDD667-5045-A5DF-AF13-0EB4F8933846}"/>
              </a:ext>
            </a:extLst>
          </p:cNvPr>
          <p:cNvPicPr>
            <a:picLocks noChangeAspect="1"/>
          </p:cNvPicPr>
          <p:nvPr/>
        </p:nvPicPr>
        <p:blipFill>
          <a:blip r:embed="rId2"/>
          <a:stretch>
            <a:fillRect/>
          </a:stretch>
        </p:blipFill>
        <p:spPr>
          <a:xfrm>
            <a:off x="5549514" y="6242137"/>
            <a:ext cx="3871577" cy="615863"/>
          </a:xfrm>
          <a:prstGeom prst="rect">
            <a:avLst/>
          </a:prstGeom>
          <a:ln>
            <a:noFill/>
          </a:ln>
        </p:spPr>
      </p:pic>
      <p:pic>
        <p:nvPicPr>
          <p:cNvPr id="4" name="Picture 3">
            <a:extLst>
              <a:ext uri="{FF2B5EF4-FFF2-40B4-BE49-F238E27FC236}">
                <a16:creationId xmlns:a16="http://schemas.microsoft.com/office/drawing/2014/main" id="{30944A25-2404-C0A0-5A50-C85D69D313DE}"/>
              </a:ext>
            </a:extLst>
          </p:cNvPr>
          <p:cNvPicPr>
            <a:picLocks noChangeAspect="1"/>
          </p:cNvPicPr>
          <p:nvPr/>
        </p:nvPicPr>
        <p:blipFill>
          <a:blip r:embed="rId3"/>
          <a:stretch>
            <a:fillRect/>
          </a:stretch>
        </p:blipFill>
        <p:spPr>
          <a:xfrm>
            <a:off x="174720" y="120555"/>
            <a:ext cx="4729790" cy="661688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A8551F7-2BA7-6A91-AB26-755C0F02ECF3}"/>
              </a:ext>
            </a:extLst>
          </p:cNvPr>
          <p:cNvSpPr txBox="1"/>
          <p:nvPr/>
        </p:nvSpPr>
        <p:spPr>
          <a:xfrm>
            <a:off x="5137283" y="1433025"/>
            <a:ext cx="4601249" cy="1754326"/>
          </a:xfrm>
          <a:prstGeom prst="rect">
            <a:avLst/>
          </a:prstGeom>
          <a:noFill/>
        </p:spPr>
        <p:txBody>
          <a:bodyPr wrap="square" rtlCol="0">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Each half term, we focus in on two virtues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We start every half term with a ‘Virtues Day’ in each classroom</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 activity helps the children to understand what one, or both, of the virtues means and how it applies to them</a:t>
            </a:r>
          </a:p>
        </p:txBody>
      </p:sp>
      <p:pic>
        <p:nvPicPr>
          <p:cNvPr id="11" name="Picture 10">
            <a:extLst>
              <a:ext uri="{FF2B5EF4-FFF2-40B4-BE49-F238E27FC236}">
                <a16:creationId xmlns:a16="http://schemas.microsoft.com/office/drawing/2014/main" id="{3C12007D-DE49-3707-CE2C-35FB2B9E03D0}"/>
              </a:ext>
            </a:extLst>
          </p:cNvPr>
          <p:cNvPicPr>
            <a:picLocks noChangeAspect="1"/>
          </p:cNvPicPr>
          <p:nvPr/>
        </p:nvPicPr>
        <p:blipFill>
          <a:blip r:embed="rId4"/>
          <a:stretch>
            <a:fillRect/>
          </a:stretch>
        </p:blipFill>
        <p:spPr>
          <a:xfrm>
            <a:off x="9915886" y="120555"/>
            <a:ext cx="2017496" cy="2862323"/>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1BF38D3E-CB97-0CED-9FAE-E8077ABC2DA0}"/>
              </a:ext>
            </a:extLst>
          </p:cNvPr>
          <p:cNvSpPr txBox="1"/>
          <p:nvPr/>
        </p:nvSpPr>
        <p:spPr>
          <a:xfrm>
            <a:off x="5137283" y="3145084"/>
            <a:ext cx="6728789" cy="3139321"/>
          </a:xfrm>
          <a:prstGeom prst="rect">
            <a:avLst/>
          </a:prstGeom>
          <a:noFill/>
        </p:spPr>
        <p:txBody>
          <a:bodyPr wrap="square" rtlCol="0">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We explore with the children, in an age-appropriate way, how we can practise and show the virtue through our behaviour, in different places and situations around school and throughout the school day e.g. in lessons, assembly, the dining hall, corridor and playground</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We annotate our classroom ‘FLOURISH’ board with our thoughts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We make links with the other aspects of ‘Personal Development’:</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British Values</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Protected Characteristics</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Catholic Social Teaching</a:t>
            </a:r>
          </a:p>
          <a:p>
            <a:pPr marL="742950" marR="0" lvl="1"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NHS Five Ways to Wellbeing</a:t>
            </a:r>
          </a:p>
        </p:txBody>
      </p:sp>
    </p:spTree>
    <p:extLst>
      <p:ext uri="{BB962C8B-B14F-4D97-AF65-F5344CB8AC3E}">
        <p14:creationId xmlns:p14="http://schemas.microsoft.com/office/powerpoint/2010/main" val="113525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9E49-C8F9-A2AC-EA02-522458A16C99}"/>
              </a:ext>
            </a:extLst>
          </p:cNvPr>
          <p:cNvSpPr>
            <a:spLocks noGrp="1"/>
          </p:cNvSpPr>
          <p:nvPr>
            <p:ph type="title"/>
          </p:nvPr>
        </p:nvSpPr>
        <p:spPr/>
        <p:txBody>
          <a:bodyPr/>
          <a:lstStyle/>
          <a:p>
            <a:r>
              <a:rPr lang="en-GB" dirty="0"/>
              <a:t>How do we REWARD behaviour?</a:t>
            </a:r>
          </a:p>
        </p:txBody>
      </p:sp>
      <p:pic>
        <p:nvPicPr>
          <p:cNvPr id="5" name="Picture 4" descr="A black background with blue text&#10;&#10;Description automatically generated">
            <a:extLst>
              <a:ext uri="{FF2B5EF4-FFF2-40B4-BE49-F238E27FC236}">
                <a16:creationId xmlns:a16="http://schemas.microsoft.com/office/drawing/2014/main" id="{B3D1D8C1-7ABF-1012-8777-4B9A6B3353E8}"/>
              </a:ext>
            </a:extLst>
          </p:cNvPr>
          <p:cNvPicPr>
            <a:picLocks noChangeAspect="1"/>
          </p:cNvPicPr>
          <p:nvPr/>
        </p:nvPicPr>
        <p:blipFill>
          <a:blip r:embed="rId2"/>
          <a:stretch>
            <a:fillRect/>
          </a:stretch>
        </p:blipFill>
        <p:spPr>
          <a:xfrm>
            <a:off x="2243171" y="5759669"/>
            <a:ext cx="6637506" cy="1055847"/>
          </a:xfrm>
          <a:prstGeom prst="rect">
            <a:avLst/>
          </a:prstGeom>
        </p:spPr>
      </p:pic>
      <p:sp>
        <p:nvSpPr>
          <p:cNvPr id="7" name="Content Placeholder 2">
            <a:extLst>
              <a:ext uri="{FF2B5EF4-FFF2-40B4-BE49-F238E27FC236}">
                <a16:creationId xmlns:a16="http://schemas.microsoft.com/office/drawing/2014/main" id="{BA974C05-5306-5F0C-EA28-580F93AC0015}"/>
              </a:ext>
            </a:extLst>
          </p:cNvPr>
          <p:cNvSpPr txBox="1">
            <a:spLocks/>
          </p:cNvSpPr>
          <p:nvPr/>
        </p:nvSpPr>
        <p:spPr>
          <a:xfrm>
            <a:off x="327498" y="1671223"/>
            <a:ext cx="5278975" cy="3686171"/>
          </a:xfrm>
          <a:prstGeom prst="rect">
            <a:avLst/>
          </a:prstGeom>
        </p:spPr>
        <p:txBody>
          <a:bodyPr>
            <a:normAutofit fontScale="850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a:solidFill>
                  <a:srgbClr val="232749"/>
                </a:solidFill>
              </a:rPr>
              <a:t>Virtue points are awarded for those children practising the virtues.</a:t>
            </a:r>
          </a:p>
          <a:p>
            <a:pPr algn="ctr"/>
            <a:r>
              <a:rPr lang="en-GB" dirty="0">
                <a:solidFill>
                  <a:srgbClr val="232749"/>
                </a:solidFill>
              </a:rPr>
              <a:t>Virtue points are added to the child’s avatar on Class Dojo, in line with which virtue pair has been shown.</a:t>
            </a:r>
          </a:p>
          <a:p>
            <a:pPr algn="ctr"/>
            <a:r>
              <a:rPr lang="en-GB" dirty="0">
                <a:solidFill>
                  <a:srgbClr val="232749"/>
                </a:solidFill>
              </a:rPr>
              <a:t>There are various benefits to these points, beyond the point itself.   </a:t>
            </a:r>
          </a:p>
        </p:txBody>
      </p:sp>
      <p:pic>
        <p:nvPicPr>
          <p:cNvPr id="11" name="Picture 10" descr="A logo with a cross and heart&#10;&#10;AI-generated content may be incorrect.">
            <a:extLst>
              <a:ext uri="{FF2B5EF4-FFF2-40B4-BE49-F238E27FC236}">
                <a16:creationId xmlns:a16="http://schemas.microsoft.com/office/drawing/2014/main" id="{10869DF4-C006-F3E0-AF72-3C39F4E41D0E}"/>
              </a:ext>
            </a:extLst>
          </p:cNvPr>
          <p:cNvPicPr>
            <a:picLocks noChangeAspect="1"/>
          </p:cNvPicPr>
          <p:nvPr/>
        </p:nvPicPr>
        <p:blipFill>
          <a:blip r:embed="rId3"/>
          <a:stretch>
            <a:fillRect/>
          </a:stretch>
        </p:blipFill>
        <p:spPr>
          <a:xfrm>
            <a:off x="10778836" y="68490"/>
            <a:ext cx="1265382" cy="1265382"/>
          </a:xfrm>
          <a:prstGeom prst="rect">
            <a:avLst/>
          </a:prstGeom>
        </p:spPr>
      </p:pic>
      <p:pic>
        <p:nvPicPr>
          <p:cNvPr id="3" name="Picture 4" descr="ClassDojo Logo, symbol, meaning, history, PNG, brand">
            <a:extLst>
              <a:ext uri="{FF2B5EF4-FFF2-40B4-BE49-F238E27FC236}">
                <a16:creationId xmlns:a16="http://schemas.microsoft.com/office/drawing/2014/main" id="{EFFF89BE-1B0A-F025-A132-71F858DE0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292" y="2213284"/>
            <a:ext cx="4322544" cy="243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65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9E49-C8F9-A2AC-EA02-522458A16C99}"/>
              </a:ext>
            </a:extLst>
          </p:cNvPr>
          <p:cNvSpPr>
            <a:spLocks noGrp="1"/>
          </p:cNvSpPr>
          <p:nvPr>
            <p:ph type="title"/>
          </p:nvPr>
        </p:nvSpPr>
        <p:spPr/>
        <p:txBody>
          <a:bodyPr/>
          <a:lstStyle/>
          <a:p>
            <a:r>
              <a:rPr lang="en-GB" dirty="0"/>
              <a:t>How do we SANCTION behaviour?</a:t>
            </a:r>
          </a:p>
        </p:txBody>
      </p:sp>
      <p:sp>
        <p:nvSpPr>
          <p:cNvPr id="7" name="Content Placeholder 2">
            <a:extLst>
              <a:ext uri="{FF2B5EF4-FFF2-40B4-BE49-F238E27FC236}">
                <a16:creationId xmlns:a16="http://schemas.microsoft.com/office/drawing/2014/main" id="{BA974C05-5306-5F0C-EA28-580F93AC0015}"/>
              </a:ext>
            </a:extLst>
          </p:cNvPr>
          <p:cNvSpPr txBox="1">
            <a:spLocks/>
          </p:cNvSpPr>
          <p:nvPr/>
        </p:nvSpPr>
        <p:spPr>
          <a:xfrm>
            <a:off x="327497" y="1671222"/>
            <a:ext cx="6359630" cy="4877359"/>
          </a:xfrm>
          <a:prstGeom prst="rect">
            <a:avLst/>
          </a:prstGeom>
        </p:spPr>
        <p:txBody>
          <a:bodyPr>
            <a:normAutofit fontScale="625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232749"/>
                </a:solidFill>
              </a:rPr>
              <a:t>The policy is rooted in positive relationships and aims not to be shaming e.g. no visual ‘moving down’ system.</a:t>
            </a:r>
          </a:p>
          <a:p>
            <a:r>
              <a:rPr lang="en-GB" dirty="0">
                <a:solidFill>
                  <a:srgbClr val="232749"/>
                </a:solidFill>
              </a:rPr>
              <a:t>Sanctions are staged with clear examples of behaviours.</a:t>
            </a:r>
          </a:p>
          <a:p>
            <a:r>
              <a:rPr lang="en-GB" dirty="0">
                <a:solidFill>
                  <a:srgbClr val="232749"/>
                </a:solidFill>
              </a:rPr>
              <a:t>Reflection points are recorded on Arbor and parents notified via standard email for stages 2 to 4.</a:t>
            </a:r>
          </a:p>
          <a:p>
            <a:r>
              <a:rPr lang="en-GB" dirty="0">
                <a:solidFill>
                  <a:srgbClr val="232749"/>
                </a:solidFill>
              </a:rPr>
              <a:t>Restorative conversations are very important for both the child who has made a mistake (reflecting), and any children who may have been hurt or upset by that (repairing) – see next slide.</a:t>
            </a:r>
          </a:p>
          <a:p>
            <a:r>
              <a:rPr lang="en-GB" dirty="0">
                <a:solidFill>
                  <a:srgbClr val="232749"/>
                </a:solidFill>
              </a:rPr>
              <a:t>‘Appropriate sanctions’ are decided upon by an adult that knows me well e.g. if I’ve broken something, I try to put it back together or fix it once I’m calm enough.</a:t>
            </a:r>
          </a:p>
          <a:p>
            <a:r>
              <a:rPr lang="en-GB" dirty="0">
                <a:solidFill>
                  <a:srgbClr val="232749"/>
                </a:solidFill>
              </a:rPr>
              <a:t>If needed, a child may move to ‘Reflection Report’ for a period of intense support from SLT.</a:t>
            </a:r>
          </a:p>
          <a:p>
            <a:r>
              <a:rPr lang="en-GB" dirty="0">
                <a:solidFill>
                  <a:srgbClr val="232749"/>
                </a:solidFill>
              </a:rPr>
              <a:t>Parents will be kept informed and involved in any ‘Pastoral Support Planning’ or SEND plans, if/when it is felt this is needed.</a:t>
            </a:r>
          </a:p>
        </p:txBody>
      </p:sp>
      <p:pic>
        <p:nvPicPr>
          <p:cNvPr id="6" name="Picture 5">
            <a:extLst>
              <a:ext uri="{FF2B5EF4-FFF2-40B4-BE49-F238E27FC236}">
                <a16:creationId xmlns:a16="http://schemas.microsoft.com/office/drawing/2014/main" id="{1012AC22-5C2F-854A-22CD-53FEF260EFF8}"/>
              </a:ext>
            </a:extLst>
          </p:cNvPr>
          <p:cNvPicPr>
            <a:picLocks noChangeAspect="1"/>
          </p:cNvPicPr>
          <p:nvPr/>
        </p:nvPicPr>
        <p:blipFill>
          <a:blip r:embed="rId2"/>
          <a:stretch>
            <a:fillRect/>
          </a:stretch>
        </p:blipFill>
        <p:spPr>
          <a:xfrm>
            <a:off x="6947578" y="108938"/>
            <a:ext cx="5135029" cy="6640124"/>
          </a:xfrm>
          <a:prstGeom prst="rect">
            <a:avLst/>
          </a:prstGeom>
        </p:spPr>
      </p:pic>
      <p:pic>
        <p:nvPicPr>
          <p:cNvPr id="3" name="Picture 2" descr="A logo with a cross and heart&#10;&#10;AI-generated content may be incorrect.">
            <a:extLst>
              <a:ext uri="{FF2B5EF4-FFF2-40B4-BE49-F238E27FC236}">
                <a16:creationId xmlns:a16="http://schemas.microsoft.com/office/drawing/2014/main" id="{4D5A1198-9C4B-BE8E-40E5-6F11DCF67907}"/>
              </a:ext>
            </a:extLst>
          </p:cNvPr>
          <p:cNvPicPr>
            <a:picLocks noChangeAspect="1"/>
          </p:cNvPicPr>
          <p:nvPr/>
        </p:nvPicPr>
        <p:blipFill>
          <a:blip r:embed="rId3"/>
          <a:stretch>
            <a:fillRect/>
          </a:stretch>
        </p:blipFill>
        <p:spPr>
          <a:xfrm>
            <a:off x="10778836" y="68490"/>
            <a:ext cx="1265382" cy="1265382"/>
          </a:xfrm>
          <a:prstGeom prst="rect">
            <a:avLst/>
          </a:prstGeom>
        </p:spPr>
      </p:pic>
    </p:spTree>
    <p:extLst>
      <p:ext uri="{BB962C8B-B14F-4D97-AF65-F5344CB8AC3E}">
        <p14:creationId xmlns:p14="http://schemas.microsoft.com/office/powerpoint/2010/main" val="322681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9E49-C8F9-A2AC-EA02-522458A16C99}"/>
              </a:ext>
            </a:extLst>
          </p:cNvPr>
          <p:cNvSpPr>
            <a:spLocks noGrp="1"/>
          </p:cNvSpPr>
          <p:nvPr>
            <p:ph type="title"/>
          </p:nvPr>
        </p:nvSpPr>
        <p:spPr/>
        <p:txBody>
          <a:bodyPr/>
          <a:lstStyle/>
          <a:p>
            <a:r>
              <a:rPr lang="en-GB" dirty="0"/>
              <a:t>Restorative Conversations</a:t>
            </a:r>
          </a:p>
        </p:txBody>
      </p:sp>
      <p:sp>
        <p:nvSpPr>
          <p:cNvPr id="7" name="Content Placeholder 2">
            <a:extLst>
              <a:ext uri="{FF2B5EF4-FFF2-40B4-BE49-F238E27FC236}">
                <a16:creationId xmlns:a16="http://schemas.microsoft.com/office/drawing/2014/main" id="{BA974C05-5306-5F0C-EA28-580F93AC0015}"/>
              </a:ext>
            </a:extLst>
          </p:cNvPr>
          <p:cNvSpPr txBox="1">
            <a:spLocks/>
          </p:cNvSpPr>
          <p:nvPr/>
        </p:nvSpPr>
        <p:spPr>
          <a:xfrm>
            <a:off x="1794758" y="5216137"/>
            <a:ext cx="1594987" cy="817592"/>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p:txBody>
      </p:sp>
      <p:sp>
        <p:nvSpPr>
          <p:cNvPr id="10" name="Content Placeholder 2">
            <a:extLst>
              <a:ext uri="{FF2B5EF4-FFF2-40B4-BE49-F238E27FC236}">
                <a16:creationId xmlns:a16="http://schemas.microsoft.com/office/drawing/2014/main" id="{9E378187-C8E9-B737-0B68-699C8177336D}"/>
              </a:ext>
            </a:extLst>
          </p:cNvPr>
          <p:cNvSpPr txBox="1">
            <a:spLocks/>
          </p:cNvSpPr>
          <p:nvPr/>
        </p:nvSpPr>
        <p:spPr>
          <a:xfrm>
            <a:off x="138546" y="1376218"/>
            <a:ext cx="6022848" cy="5481781"/>
          </a:xfrm>
          <a:prstGeom prst="rect">
            <a:avLst/>
          </a:prstGeom>
        </p:spPr>
        <p:txBody>
          <a:bodyPr>
            <a:normAutofit fontScale="550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i="0" dirty="0">
                <a:solidFill>
                  <a:srgbClr val="232749"/>
                </a:solidFill>
                <a:effectLst/>
                <a:latin typeface="Nunito" pitchFamily="2" charset="0"/>
              </a:rPr>
              <a:t>Restorative practice is a behaviour model that encourages children to take responsibility for their actions by thinking through the causes and consequences. </a:t>
            </a:r>
          </a:p>
          <a:p>
            <a:r>
              <a:rPr lang="en-GB" dirty="0">
                <a:solidFill>
                  <a:srgbClr val="232749"/>
                </a:solidFill>
                <a:latin typeface="Nunito" pitchFamily="2" charset="0"/>
              </a:rPr>
              <a:t>Rather than an adult </a:t>
            </a:r>
            <a:r>
              <a:rPr lang="en-GB" b="1" dirty="0">
                <a:solidFill>
                  <a:srgbClr val="232749"/>
                </a:solidFill>
                <a:latin typeface="Nunito" pitchFamily="2" charset="0"/>
              </a:rPr>
              <a:t>telling </a:t>
            </a:r>
            <a:r>
              <a:rPr lang="en-GB" dirty="0">
                <a:solidFill>
                  <a:srgbClr val="232749"/>
                </a:solidFill>
                <a:latin typeface="Nunito" pitchFamily="2" charset="0"/>
              </a:rPr>
              <a:t>a child what they did wrong and removing playtime, it i</a:t>
            </a:r>
            <a:r>
              <a:rPr lang="en-GB" i="0" dirty="0">
                <a:solidFill>
                  <a:srgbClr val="232749"/>
                </a:solidFill>
                <a:effectLst/>
                <a:latin typeface="Nunito" pitchFamily="2" charset="0"/>
              </a:rPr>
              <a:t>nvolves</a:t>
            </a:r>
            <a:r>
              <a:rPr lang="en-GB" b="0" i="0" dirty="0">
                <a:solidFill>
                  <a:srgbClr val="232749"/>
                </a:solidFill>
                <a:effectLst/>
                <a:latin typeface="Nunito" pitchFamily="2" charset="0"/>
              </a:rPr>
              <a:t> helping the child think through their behaviour, its effects and what they can now do to ‘put it right’. It also involves reparation for any person who was hurt.</a:t>
            </a:r>
          </a:p>
          <a:p>
            <a:r>
              <a:rPr lang="en-GB" b="1" i="0" dirty="0">
                <a:solidFill>
                  <a:srgbClr val="232749"/>
                </a:solidFill>
                <a:effectLst/>
                <a:latin typeface="Nunito" pitchFamily="2" charset="0"/>
              </a:rPr>
              <a:t>It’s all about developing, maintaining and repairing relationships, building a community based around empathy and self-learning</a:t>
            </a:r>
            <a:r>
              <a:rPr lang="en-GB" b="0" i="0" dirty="0">
                <a:solidFill>
                  <a:srgbClr val="232749"/>
                </a:solidFill>
                <a:effectLst/>
                <a:latin typeface="Nunito" pitchFamily="2" charset="0"/>
              </a:rPr>
              <a:t>, where children take responsibility for their </a:t>
            </a:r>
            <a:r>
              <a:rPr lang="en-GB" dirty="0">
                <a:solidFill>
                  <a:srgbClr val="232749"/>
                </a:solidFill>
                <a:latin typeface="Nunito" pitchFamily="2" charset="0"/>
              </a:rPr>
              <a:t>actions</a:t>
            </a:r>
            <a:r>
              <a:rPr lang="en-GB" b="0" i="0" dirty="0">
                <a:solidFill>
                  <a:srgbClr val="232749"/>
                </a:solidFill>
                <a:effectLst/>
                <a:latin typeface="Nunito" pitchFamily="2" charset="0"/>
              </a:rPr>
              <a:t>.</a:t>
            </a:r>
          </a:p>
          <a:p>
            <a:r>
              <a:rPr lang="en-GB" dirty="0">
                <a:solidFill>
                  <a:srgbClr val="232749"/>
                </a:solidFill>
                <a:latin typeface="Nunito" pitchFamily="2" charset="0"/>
              </a:rPr>
              <a:t>In primary school this centres around a </a:t>
            </a:r>
            <a:r>
              <a:rPr lang="en-GB" b="0" i="0" dirty="0">
                <a:solidFill>
                  <a:srgbClr val="232749"/>
                </a:solidFill>
                <a:effectLst/>
                <a:latin typeface="Nunito" pitchFamily="2" charset="0"/>
              </a:rPr>
              <a:t>set of key questions that help children think about their behaviour and understand how they can repair it.</a:t>
            </a:r>
          </a:p>
          <a:p>
            <a:r>
              <a:rPr lang="en-GB" dirty="0">
                <a:solidFill>
                  <a:srgbClr val="232749"/>
                </a:solidFill>
                <a:latin typeface="Nunito" pitchFamily="2" charset="0"/>
              </a:rPr>
              <a:t>This can look different depending on the age of the child e.g. younger children might use puppets</a:t>
            </a:r>
          </a:p>
          <a:p>
            <a:r>
              <a:rPr lang="en-GB" b="1" i="0" dirty="0">
                <a:solidFill>
                  <a:srgbClr val="232749"/>
                </a:solidFill>
                <a:effectLst/>
                <a:latin typeface="Nunito" pitchFamily="2" charset="0"/>
              </a:rPr>
              <a:t>The key thing is not to shout, blame, shame or publicly humiliate the children, instead focusing on understanding the behaviour as communication and teaching behaviour modification over time. </a:t>
            </a:r>
            <a:endParaRPr lang="en-GB" b="0" i="0" dirty="0">
              <a:solidFill>
                <a:srgbClr val="333333"/>
              </a:solidFill>
              <a:effectLst/>
              <a:latin typeface="Nunito" pitchFamily="2" charset="0"/>
            </a:endParaRPr>
          </a:p>
        </p:txBody>
      </p:sp>
      <p:pic>
        <p:nvPicPr>
          <p:cNvPr id="4" name="Picture 3">
            <a:extLst>
              <a:ext uri="{FF2B5EF4-FFF2-40B4-BE49-F238E27FC236}">
                <a16:creationId xmlns:a16="http://schemas.microsoft.com/office/drawing/2014/main" id="{2FAB9B94-F0F4-B145-137F-358D30411566}"/>
              </a:ext>
            </a:extLst>
          </p:cNvPr>
          <p:cNvPicPr>
            <a:picLocks noChangeAspect="1"/>
          </p:cNvPicPr>
          <p:nvPr/>
        </p:nvPicPr>
        <p:blipFill>
          <a:blip r:embed="rId2"/>
          <a:stretch>
            <a:fillRect/>
          </a:stretch>
        </p:blipFill>
        <p:spPr>
          <a:xfrm>
            <a:off x="6281465" y="102349"/>
            <a:ext cx="5227043" cy="3222368"/>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69C41012-3237-9E9C-FAAA-F288F79158F5}"/>
              </a:ext>
            </a:extLst>
          </p:cNvPr>
          <p:cNvPicPr>
            <a:picLocks noChangeAspect="1"/>
          </p:cNvPicPr>
          <p:nvPr/>
        </p:nvPicPr>
        <p:blipFill>
          <a:blip r:embed="rId3"/>
          <a:stretch>
            <a:fillRect/>
          </a:stretch>
        </p:blipFill>
        <p:spPr>
          <a:xfrm>
            <a:off x="6666487" y="3548026"/>
            <a:ext cx="5227043" cy="3207625"/>
          </a:xfrm>
          <a:prstGeom prst="rect">
            <a:avLst/>
          </a:prstGeom>
          <a:ln>
            <a:noFill/>
          </a:ln>
          <a:effectLst>
            <a:outerShdw blurRad="190500" algn="tl" rotWithShape="0">
              <a:srgbClr val="000000">
                <a:alpha val="70000"/>
              </a:srgbClr>
            </a:outerShdw>
          </a:effectLst>
        </p:spPr>
      </p:pic>
      <p:pic>
        <p:nvPicPr>
          <p:cNvPr id="11" name="Picture 10" descr="A logo with a cross and heart&#10;&#10;AI-generated content may be incorrect.">
            <a:extLst>
              <a:ext uri="{FF2B5EF4-FFF2-40B4-BE49-F238E27FC236}">
                <a16:creationId xmlns:a16="http://schemas.microsoft.com/office/drawing/2014/main" id="{F433CBEA-5833-817F-9E88-B18B42A6717D}"/>
              </a:ext>
            </a:extLst>
          </p:cNvPr>
          <p:cNvPicPr>
            <a:picLocks noChangeAspect="1"/>
          </p:cNvPicPr>
          <p:nvPr/>
        </p:nvPicPr>
        <p:blipFill>
          <a:blip r:embed="rId4"/>
          <a:stretch>
            <a:fillRect/>
          </a:stretch>
        </p:blipFill>
        <p:spPr>
          <a:xfrm>
            <a:off x="10778836" y="68490"/>
            <a:ext cx="1265382" cy="1265382"/>
          </a:xfrm>
          <a:prstGeom prst="rect">
            <a:avLst/>
          </a:prstGeom>
        </p:spPr>
      </p:pic>
    </p:spTree>
    <p:extLst>
      <p:ext uri="{BB962C8B-B14F-4D97-AF65-F5344CB8AC3E}">
        <p14:creationId xmlns:p14="http://schemas.microsoft.com/office/powerpoint/2010/main" val="4064983719"/>
      </p:ext>
    </p:extLst>
  </p:cSld>
  <p:clrMapOvr>
    <a:masterClrMapping/>
  </p:clrMapOvr>
</p:sld>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1_Powerpoint Template 16-9" id="{FF26F965-4629-BE4A-8DD1-A65C6F674710}" vid="{E3FB174F-82B7-8D41-BE81-B113C79F92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FC4A446B63C447B71713F60509C298" ma:contentTypeVersion="14" ma:contentTypeDescription="Create a new document." ma:contentTypeScope="" ma:versionID="b4c871e97d76fc99992d86e99c0e1cd6">
  <xsd:schema xmlns:xsd="http://www.w3.org/2001/XMLSchema" xmlns:xs="http://www.w3.org/2001/XMLSchema" xmlns:p="http://schemas.microsoft.com/office/2006/metadata/properties" xmlns:ns2="317d8e63-8423-45cf-a1d0-79bb4347c5ac" xmlns:ns3="b0be6d53-edb6-4d95-9660-e7d2a106d4ac" targetNamespace="http://schemas.microsoft.com/office/2006/metadata/properties" ma:root="true" ma:fieldsID="05c98f73ce0694f715f64d8cdc9b4140" ns2:_="" ns3:_="">
    <xsd:import namespace="317d8e63-8423-45cf-a1d0-79bb4347c5ac"/>
    <xsd:import namespace="b0be6d53-edb6-4d95-9660-e7d2a106d4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d8e63-8423-45cf-a1d0-79bb4347c5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e258de5-4702-44c6-8e16-f98019ed6e7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be6d53-edb6-4d95-9660-e7d2a106d4a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55bb324-f967-4b19-884d-47c00493b84b}" ma:internalName="TaxCatchAll" ma:showField="CatchAllData" ma:web="b0be6d53-edb6-4d95-9660-e7d2a106d4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0be6d53-edb6-4d95-9660-e7d2a106d4ac" xsi:nil="true"/>
    <lcf76f155ced4ddcb4097134ff3c332f xmlns="317d8e63-8423-45cf-a1d0-79bb4347c5a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04B80A-CB40-4EDA-BF18-ED497E322E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7d8e63-8423-45cf-a1d0-79bb4347c5ac"/>
    <ds:schemaRef ds:uri="b0be6d53-edb6-4d95-9660-e7d2a106d4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826B39-6B81-430C-BE23-011299750C6F}">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69dd5c9f-85c2-4ff6-bf1a-e642f1ee582e"/>
    <ds:schemaRef ds:uri="http://www.w3.org/XML/1998/namespace"/>
    <ds:schemaRef ds:uri="http://purl.org/dc/dcmitype/"/>
    <ds:schemaRef ds:uri="b0be6d53-edb6-4d95-9660-e7d2a106d4ac"/>
    <ds:schemaRef ds:uri="317d8e63-8423-45cf-a1d0-79bb4347c5ac"/>
  </ds:schemaRefs>
</ds:datastoreItem>
</file>

<file path=customXml/itemProps3.xml><?xml version="1.0" encoding="utf-8"?>
<ds:datastoreItem xmlns:ds="http://schemas.openxmlformats.org/officeDocument/2006/customXml" ds:itemID="{BBAF02F1-66E7-4A3E-9B7B-69B2D3FFB1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V1_Powerpoint Template 16-9</Template>
  <TotalTime>1028</TotalTime>
  <Words>1292</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Alergia Condensed Bold</vt:lpstr>
      <vt:lpstr>Alergia Normal Light</vt:lpstr>
      <vt:lpstr>Arial</vt:lpstr>
      <vt:lpstr>Calibri</vt:lpstr>
      <vt:lpstr>Nunito</vt:lpstr>
      <vt:lpstr>Powerpoint Template</vt:lpstr>
      <vt:lpstr>BEHAVIOUR CURRICULUM St Augustine’s Catholic Voluntary Academy Stamford</vt:lpstr>
      <vt:lpstr>What is a Behaviour Curriculum?</vt:lpstr>
      <vt:lpstr>Why is it called ‘Flourish in love’?</vt:lpstr>
      <vt:lpstr>What are our TWELVE school VIRTUES and our school MISSION STATEMENT?</vt:lpstr>
      <vt:lpstr>Let’s begin with Our School Rules</vt:lpstr>
      <vt:lpstr>                                                         How do we TEACH behaviour?</vt:lpstr>
      <vt:lpstr>How do we REWARD behaviour?</vt:lpstr>
      <vt:lpstr>How do we SANCTION behaviour?</vt:lpstr>
      <vt:lpstr>Restorative Conversations</vt:lpstr>
      <vt:lpstr>Wellbeing Procedure &amp; Zones of Regulation</vt:lpstr>
      <vt:lpstr>Evidence of outcomes of our Behaviour Curriculum</vt:lpstr>
      <vt:lpstr>Evidence of outcomes of our Behaviour Curriculum</vt:lpstr>
      <vt:lpstr>Evidence of outcomes of our Behaviour 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Tovey</dc:creator>
  <cp:lastModifiedBy>Jo Oliver</cp:lastModifiedBy>
  <cp:revision>53</cp:revision>
  <dcterms:created xsi:type="dcterms:W3CDTF">2023-07-23T20:46:51Z</dcterms:created>
  <dcterms:modified xsi:type="dcterms:W3CDTF">2026-04-22T13:10:45Z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0x010100E2FC4A446B63C447B71713F60509C298</vt:lpwstr>
  </property>
  <property fmtid="{D5CDD505-2E9C-101B-9397-08002B2CF9AE}" pid="3" name="MediaServiceImageTags">
    <vt:lpwstr/>
  </property>
</Properties>
</file>