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7" r:id="rId6"/>
    <p:sldId id="301" r:id="rId7"/>
    <p:sldId id="299" r:id="rId8"/>
    <p:sldId id="300" r:id="rId9"/>
    <p:sldId id="303" r:id="rId10"/>
    <p:sldId id="302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B56"/>
    <a:srgbClr val="FDCA52"/>
    <a:srgbClr val="232749"/>
    <a:srgbClr val="822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7FF572-BE77-8C4A-941B-41D586C50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D0402-6A0E-49D5-A6A7-09F4BF2D81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878EE5-6CAB-48EA-BB18-4DB3CE52E2BF}" type="datetimeFigureOut">
              <a:rPr lang="en-US"/>
              <a:pPr>
                <a:defRPr/>
              </a:pPr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B99F4-E222-032C-C46A-43AA6648F9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14C41-767E-2F9F-0416-F15530519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C44BC7-F1F0-4B47-AF82-ED5DFEF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1CE6EA-9966-EDA4-B3A9-83A756EA3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ADC81-0D60-DC54-E9D7-34F6F48D5B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48BD01-4C84-43AC-B5F3-BF2AF3338820}" type="datetimeFigureOut">
              <a:rPr lang="en-US"/>
              <a:pPr>
                <a:defRPr/>
              </a:pPr>
              <a:t>1/5/2025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EFFDB2-007A-D526-695E-D9C8F47551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FFF52B-BD1D-62C5-3CE4-31D20BB5C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E9E61-973F-60A8-B701-F55D93B83E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A90E3-5412-FBB3-D60B-A83C1D02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C37A0-F279-492C-A944-7C46282BA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3274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9F6202D-69F3-1852-8915-687A2ECB1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0674"/>
            <a:ext cx="10363200" cy="99471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Alergia Condensed Bold"/>
                <a:cs typeface="Alergia Condensed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6119" y="2518067"/>
            <a:ext cx="7021484" cy="190949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DCA52"/>
                </a:solidFill>
                <a:latin typeface="Alergia Normal Light"/>
                <a:cs typeface="Alergia Normal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5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7C6FE4C-97A1-602E-35E2-6237A9CBCD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9669"/>
            <a:ext cx="10972800" cy="73457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lergia Condensed Bold"/>
                <a:cs typeface="Alergia Condensed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0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9693E07-9D10-CD0C-EA1C-E4F6AD00F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9" t="75404"/>
          <a:stretch>
            <a:fillRect/>
          </a:stretch>
        </p:blipFill>
        <p:spPr bwMode="auto">
          <a:xfrm>
            <a:off x="9439275" y="5172075"/>
            <a:ext cx="2752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788"/>
            <a:ext cx="10972800" cy="10390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232749"/>
                </a:solidFill>
                <a:latin typeface="Alergia Condensed Bold"/>
                <a:cs typeface="Alergia Condensed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45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A95887-7FB7-410E-CD30-A34C2EA3E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E1515F-FED0-DF9A-5E5F-E6243F798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AE0B1-035B-07D8-6643-C46543B4B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586F9-381F-4055-9F3E-F564803DDC3A}" type="datetimeFigureOut">
              <a:rPr lang="en-US"/>
              <a:pPr>
                <a:defRPr/>
              </a:pPr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2E15-BEF1-964A-604F-0AEE8688A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4BCED-A1D5-B0B4-923E-736DC384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98543-917C-42D2-A383-C685B3885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N_MtV5TFw&amp;t=1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xNQ-xH_FOc0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55ED5A5-62E7-30D0-38CE-2EF0371CF2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1873" y="1954854"/>
            <a:ext cx="10363200" cy="995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SassoonCRInfant" panose="02010503020300020003" pitchFamily="2" charset="0"/>
                <a:ea typeface="Alergia Condensed Bold"/>
              </a:rPr>
              <a:t>Let’s prepare for the day by working on our</a:t>
            </a:r>
            <a:br>
              <a:rPr lang="en-US" altLang="en-US" dirty="0">
                <a:latin typeface="SassoonCRInfant" panose="02010503020300020003" pitchFamily="2" charset="0"/>
                <a:ea typeface="Alergia Condensed Bold"/>
              </a:rPr>
            </a:br>
            <a:r>
              <a:rPr lang="en-US" altLang="en-US" dirty="0">
                <a:latin typeface="SassoonCRInfant" panose="02010503020300020003" pitchFamily="2" charset="0"/>
                <a:ea typeface="Alergia Condensed Bold"/>
              </a:rPr>
              <a:t>PERSONAL DEVELOPMENT</a:t>
            </a:r>
            <a:br>
              <a:rPr lang="en-US" altLang="en-US" dirty="0">
                <a:ea typeface="Alergia Condensed Bold"/>
              </a:rPr>
            </a:br>
            <a:br>
              <a:rPr lang="en-US" altLang="en-US" dirty="0">
                <a:ea typeface="Alergia Condensed Bold"/>
              </a:rPr>
            </a:br>
            <a:br>
              <a:rPr lang="en-US" altLang="en-US" dirty="0">
                <a:ea typeface="Alergia Condensed Bold"/>
              </a:rPr>
            </a:br>
            <a:br>
              <a:rPr lang="en-US" altLang="en-US" dirty="0">
                <a:ea typeface="Alergia Condensed Bold"/>
              </a:rPr>
            </a:br>
            <a:br>
              <a:rPr lang="en-US" altLang="en-US" dirty="0">
                <a:ea typeface="Alergia Condensed Bold"/>
              </a:rPr>
            </a:br>
            <a:br>
              <a:rPr lang="en-US" altLang="en-US" dirty="0">
                <a:ea typeface="Alergia Condensed Bold"/>
              </a:rPr>
            </a:br>
            <a:r>
              <a:rPr lang="en-US" altLang="en-US" dirty="0">
                <a:latin typeface="SassoonCRInfant" panose="02010503020300020003" pitchFamily="2" charset="0"/>
                <a:ea typeface="Alergia Condensed Bold"/>
              </a:rPr>
              <a:t>How will you be the best version of yourself today?</a:t>
            </a:r>
          </a:p>
        </p:txBody>
      </p:sp>
      <p:pic>
        <p:nvPicPr>
          <p:cNvPr id="7172" name="Picture 4" descr="CMAT-crest.png">
            <a:extLst>
              <a:ext uri="{FF2B5EF4-FFF2-40B4-BE49-F238E27FC236}">
                <a16:creationId xmlns:a16="http://schemas.microsoft.com/office/drawing/2014/main" id="{D41FA28F-57E6-6FFF-F2FE-EA317EC5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356225"/>
            <a:ext cx="8191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E25AEC51-AC1B-644D-875B-31434E9B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5338763"/>
            <a:ext cx="12303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B1C1C22-92D2-D794-B76D-A065DF4F6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430" y="2128453"/>
            <a:ext cx="8787319" cy="1397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EB712-A44B-4F72-6B36-FC4C884E4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9" y="123920"/>
            <a:ext cx="3095936" cy="3095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9E49-C8F9-A2AC-EA02-522458A1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                                                       </a:t>
            </a:r>
            <a:br>
              <a:rPr lang="en-GB" dirty="0"/>
            </a:br>
            <a:r>
              <a:rPr lang="en-GB" dirty="0"/>
              <a:t>             </a:t>
            </a:r>
            <a:r>
              <a:rPr lang="en-GB" sz="3600" dirty="0">
                <a:latin typeface="SassoonCRInfant" panose="02010503020300020003" pitchFamily="2" charset="0"/>
              </a:rPr>
              <a:t>Mindful Minute (Daily)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7" y="1353324"/>
            <a:ext cx="110005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MINDFUL MINUTE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How has morning been so far?  Let’s calm our bodies and focus our minds. 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Click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Here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  </a:t>
            </a:r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What would you like to say to God today?  Will you say thank you, say sorry or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ask for God’s help with something?  You can share your thoughts with the class or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have a quiet moment with your prayers.  </a:t>
            </a:r>
            <a:r>
              <a:rPr lang="en-GB" sz="24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In Jesus’ name, Amen. </a:t>
            </a:r>
          </a:p>
        </p:txBody>
      </p:sp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CA6DD70-DBD3-45DD-CA44-328A8012A460}"/>
              </a:ext>
            </a:extLst>
          </p:cNvPr>
          <p:cNvPicPr/>
          <p:nvPr/>
        </p:nvPicPr>
        <p:blipFill>
          <a:blip r:embed="rId2"/>
          <a:srcRect l="-1" t="32508" r="-643" b="35583"/>
          <a:stretch>
            <a:fillRect/>
          </a:stretch>
        </p:blipFill>
        <p:spPr>
          <a:xfrm>
            <a:off x="256007" y="320594"/>
            <a:ext cx="3849066" cy="719835"/>
          </a:xfrm>
          <a:prstGeom prst="rect">
            <a:avLst/>
          </a:prstGeom>
          <a:noFill/>
          <a:ln w="50800">
            <a:solidFill>
              <a:srgbClr val="FDCA52"/>
            </a:solidFill>
            <a:prstDash/>
          </a:ln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E79C2336-4A69-A7A9-7D8F-DA6F6F29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23" y="2819603"/>
            <a:ext cx="3849066" cy="1826796"/>
          </a:xfrm>
          <a:prstGeom prst="rect">
            <a:avLst/>
          </a:prstGeom>
          <a:ln w="28575">
            <a:solidFill>
              <a:srgbClr val="232749"/>
            </a:solidFill>
          </a:ln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DB2FD82C-D2D8-3AAE-0DA3-D5A9202B1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712" y="2788274"/>
            <a:ext cx="3156016" cy="1888343"/>
          </a:xfrm>
          <a:prstGeom prst="rect">
            <a:avLst/>
          </a:prstGeom>
          <a:ln w="31750">
            <a:solidFill>
              <a:srgbClr val="FDCA52"/>
            </a:solidFill>
          </a:ln>
        </p:spPr>
      </p:pic>
      <p:pic>
        <p:nvPicPr>
          <p:cNvPr id="4" name="Picture 3" descr="A logo with a cross and heart&#10;&#10;Description automatically generated">
            <a:extLst>
              <a:ext uri="{FF2B5EF4-FFF2-40B4-BE49-F238E27FC236}">
                <a16:creationId xmlns:a16="http://schemas.microsoft.com/office/drawing/2014/main" id="{A2D3159B-877C-64B0-5124-18736D30D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742" y="2817"/>
            <a:ext cx="1355387" cy="13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EE0B5-967D-8362-4458-BA4BB86CF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2BFE-5A15-623C-6661-72D151E7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075"/>
            <a:ext cx="10972800" cy="73457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Good Morning – Let’s                              today!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8B676-2DFF-C24A-368E-54C5DEEAFA91}"/>
              </a:ext>
            </a:extLst>
          </p:cNvPr>
          <p:cNvSpPr txBox="1"/>
          <p:nvPr/>
        </p:nvSpPr>
        <p:spPr>
          <a:xfrm>
            <a:off x="415636" y="1440873"/>
            <a:ext cx="1100050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MISSION MONDAY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Practising our virtues every day allows us to FLOURISH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and be the very best person we can be, living out our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mission statement.  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Have a look at our old school crest…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Which of our virtues will you follow today?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What will you try to do?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How do you think it will make you and others feel?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Will it be easy or will you have to try hard?  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0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Lord, may we learn to live a life of love, through the Spirit who dwells in us,  Amen.</a:t>
            </a:r>
          </a:p>
          <a:p>
            <a:r>
              <a:rPr lang="en-GB" sz="2400" b="0" i="0" dirty="0">
                <a:solidFill>
                  <a:srgbClr val="352228"/>
                </a:solidFill>
                <a:effectLst/>
                <a:latin typeface="brandon-grotesque"/>
              </a:rPr>
              <a:t> 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AF6C7570-A213-8AA6-40DF-BA6980380291}"/>
              </a:ext>
            </a:extLst>
          </p:cNvPr>
          <p:cNvPicPr/>
          <p:nvPr/>
        </p:nvPicPr>
        <p:blipFill>
          <a:blip r:embed="rId2"/>
          <a:srcRect l="-1" t="32508" r="-643" b="35583"/>
          <a:stretch>
            <a:fillRect/>
          </a:stretch>
        </p:blipFill>
        <p:spPr>
          <a:xfrm>
            <a:off x="4876644" y="281812"/>
            <a:ext cx="3849066" cy="719835"/>
          </a:xfrm>
          <a:prstGeom prst="rect">
            <a:avLst/>
          </a:prstGeom>
          <a:noFill/>
          <a:ln w="50800">
            <a:solidFill>
              <a:srgbClr val="FDCA52"/>
            </a:solidFill>
            <a:prstDash/>
          </a:ln>
        </p:spPr>
      </p:pic>
      <p:pic>
        <p:nvPicPr>
          <p:cNvPr id="4" name="Picture 3" descr="A logo with a cross and a sword&#10;&#10;Description automatically generated">
            <a:extLst>
              <a:ext uri="{FF2B5EF4-FFF2-40B4-BE49-F238E27FC236}">
                <a16:creationId xmlns:a16="http://schemas.microsoft.com/office/drawing/2014/main" id="{956D9B2E-5333-1EB6-A8B0-6AD3474FA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49" y="778000"/>
            <a:ext cx="3748888" cy="5302000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79AD941-B155-DD89-A2DA-47F16158E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234" y="2855218"/>
            <a:ext cx="7214075" cy="1147563"/>
          </a:xfrm>
          <a:prstGeom prst="rect">
            <a:avLst/>
          </a:prstGeom>
        </p:spPr>
      </p:pic>
      <p:pic>
        <p:nvPicPr>
          <p:cNvPr id="3" name="Picture 2" descr="A logo with a cross and heart&#10;&#10;Description automatically generated">
            <a:extLst>
              <a:ext uri="{FF2B5EF4-FFF2-40B4-BE49-F238E27FC236}">
                <a16:creationId xmlns:a16="http://schemas.microsoft.com/office/drawing/2014/main" id="{3399C46C-9C8D-C684-D208-8092A36AB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0742" y="2817"/>
            <a:ext cx="1355387" cy="13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36BD-285E-91D3-A42E-E3D52F5E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BF25-0C60-AEC5-9796-37DF1444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                                                       </a:t>
            </a:r>
            <a:br>
              <a:rPr lang="en-GB" dirty="0"/>
            </a:br>
            <a:r>
              <a:rPr lang="en-GB" dirty="0"/>
              <a:t>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DC794-E65A-4841-3295-1E4C2CADF5CA}"/>
              </a:ext>
            </a:extLst>
          </p:cNvPr>
          <p:cNvSpPr txBox="1"/>
          <p:nvPr/>
        </p:nvSpPr>
        <p:spPr>
          <a:xfrm>
            <a:off x="415636" y="1440873"/>
            <a:ext cx="110005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CST TUESDAY (Catholic Social Teaching Principles)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Think of ways you can act in love today?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Human Dignity – Everyone is special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Subsidiarity – Everyone should have a say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The Common Good – Thinking of everyone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Participation – Taking Part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Stewardship – Caring for God’s gifts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Distributive Justice – Sharing fairly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Solidarity – Showing we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Promoting Peace – Being peacemakers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Preferential Option for the Poor – Putting people in 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        need first</a:t>
            </a:r>
          </a:p>
          <a:p>
            <a:r>
              <a:rPr lang="en-GB" sz="24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Let’s offer up our loving actions today, to our loving </a:t>
            </a:r>
          </a:p>
          <a:p>
            <a:r>
              <a:rPr lang="en-GB" sz="24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Father in Heaven, Amen</a:t>
            </a:r>
            <a:r>
              <a:rPr lang="en-GB" sz="2400" b="1" dirty="0">
                <a:solidFill>
                  <a:srgbClr val="FDCA52"/>
                </a:solidFill>
                <a:latin typeface="SassoonCRInfant" panose="02010503020300020003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89ABA-B18E-FC67-8B39-81229538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656" y="1440873"/>
            <a:ext cx="3713736" cy="5262979"/>
          </a:xfrm>
          <a:prstGeom prst="rect">
            <a:avLst/>
          </a:prstGeom>
          <a:ln w="25400">
            <a:solidFill>
              <a:srgbClr val="222B56"/>
            </a:solidFill>
          </a:ln>
        </p:spPr>
      </p:pic>
      <p:pic>
        <p:nvPicPr>
          <p:cNvPr id="3" name="Picture 2" descr="A logo with a cross and heart&#10;&#10;Description automatically generated">
            <a:extLst>
              <a:ext uri="{FF2B5EF4-FFF2-40B4-BE49-F238E27FC236}">
                <a16:creationId xmlns:a16="http://schemas.microsoft.com/office/drawing/2014/main" id="{B12990B8-3341-B532-4A11-0495102C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2" y="2817"/>
            <a:ext cx="1355387" cy="13553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62C50D-EF82-4D82-297F-3AC32EF6374C}"/>
              </a:ext>
            </a:extLst>
          </p:cNvPr>
          <p:cNvSpPr txBox="1">
            <a:spLocks/>
          </p:cNvSpPr>
          <p:nvPr/>
        </p:nvSpPr>
        <p:spPr bwMode="auto">
          <a:xfrm>
            <a:off x="609600" y="267075"/>
            <a:ext cx="10972800" cy="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lergia Condensed Bold"/>
                <a:ea typeface="+mj-ea"/>
                <a:cs typeface="Alergia Condensed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600">
                <a:latin typeface="SassoonCRInfant" panose="02010503020300020003" pitchFamily="2" charset="0"/>
              </a:rPr>
              <a:t>Good Morning – Let’s                              today!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" name="Picture 9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0502C55E-267C-E809-5ABF-AADE5A4B23E9}"/>
              </a:ext>
            </a:extLst>
          </p:cNvPr>
          <p:cNvPicPr/>
          <p:nvPr/>
        </p:nvPicPr>
        <p:blipFill>
          <a:blip r:embed="rId4"/>
          <a:srcRect l="-1" t="32508" r="-643" b="35583"/>
          <a:stretch>
            <a:fillRect/>
          </a:stretch>
        </p:blipFill>
        <p:spPr>
          <a:xfrm>
            <a:off x="4876644" y="281812"/>
            <a:ext cx="3849066" cy="719835"/>
          </a:xfrm>
          <a:prstGeom prst="rect">
            <a:avLst/>
          </a:prstGeom>
          <a:noFill/>
          <a:ln w="50800">
            <a:solidFill>
              <a:srgbClr val="FDCA52"/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289675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4F9C9-846A-1197-0CCD-DEB6A291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B6AA57-851D-AFA8-82B0-9A77A0574C4B}"/>
              </a:ext>
            </a:extLst>
          </p:cNvPr>
          <p:cNvSpPr txBox="1"/>
          <p:nvPr/>
        </p:nvSpPr>
        <p:spPr>
          <a:xfrm>
            <a:off x="415636" y="1440873"/>
            <a:ext cx="110005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WELLBEING WEDNESDAY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How are you feeling today?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In what ways have you taken care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of your mental health so far this week?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Talk to a friend about which of the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NHS 5 Ways to Wellbeing you have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followed and how.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As we follow our mission statement, remember that it’s important to love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ourselves as well as others, just as God loves us, unique and wonderfully made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in His image. </a:t>
            </a:r>
            <a:r>
              <a:rPr lang="en-GB" sz="20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We ask our mother, Mary, to pray for our health and happiness, Amen.</a:t>
            </a:r>
            <a:endParaRPr lang="en-GB" sz="2400" b="1" dirty="0">
              <a:solidFill>
                <a:srgbClr val="FDCA52"/>
              </a:solidFill>
              <a:latin typeface="SassoonCRInfant" panose="020105030203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FF947-5AE1-7237-3AB2-F8EC5F67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67" y="1527244"/>
            <a:ext cx="6297861" cy="3424136"/>
          </a:xfrm>
          <a:prstGeom prst="rect">
            <a:avLst/>
          </a:prstGeom>
          <a:ln w="25400">
            <a:solidFill>
              <a:srgbClr val="222B56"/>
            </a:solidFill>
          </a:ln>
        </p:spPr>
      </p:pic>
      <p:pic>
        <p:nvPicPr>
          <p:cNvPr id="3" name="Picture 2" descr="A logo with a cross and heart&#10;&#10;Description automatically generated">
            <a:extLst>
              <a:ext uri="{FF2B5EF4-FFF2-40B4-BE49-F238E27FC236}">
                <a16:creationId xmlns:a16="http://schemas.microsoft.com/office/drawing/2014/main" id="{BA97B3B9-6DB8-1E98-0773-15A7F33D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2" y="2817"/>
            <a:ext cx="1355387" cy="13553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1EC38E-4A97-D437-81AF-F8BDBDBB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075"/>
            <a:ext cx="10972800" cy="73457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Good Morning – Let’s                              today!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1" name="Picture 1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8CB4DC2-815C-F82C-3E7E-11F5645BEF71}"/>
              </a:ext>
            </a:extLst>
          </p:cNvPr>
          <p:cNvPicPr/>
          <p:nvPr/>
        </p:nvPicPr>
        <p:blipFill>
          <a:blip r:embed="rId4"/>
          <a:srcRect l="-1" t="32508" r="-643" b="35583"/>
          <a:stretch>
            <a:fillRect/>
          </a:stretch>
        </p:blipFill>
        <p:spPr>
          <a:xfrm>
            <a:off x="4876644" y="281812"/>
            <a:ext cx="3849066" cy="719835"/>
          </a:xfrm>
          <a:prstGeom prst="rect">
            <a:avLst/>
          </a:prstGeom>
          <a:noFill/>
          <a:ln w="50800">
            <a:solidFill>
              <a:srgbClr val="FDCA52"/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301931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116D0-334F-6E90-5A4B-59A00F8C9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663D31-5CBA-EE2C-07F5-50FDCB700884}"/>
              </a:ext>
            </a:extLst>
          </p:cNvPr>
          <p:cNvSpPr txBox="1"/>
          <p:nvPr/>
        </p:nvSpPr>
        <p:spPr>
          <a:xfrm>
            <a:off x="415636" y="1440873"/>
            <a:ext cx="110005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THOUGHTFUL THURSDAY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Have you shown love, respect and tolerance already this week?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Have you had to think carefully about your actions?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Have you had to stop yourself, or anyone else from </a:t>
            </a:r>
          </a:p>
          <a:p>
            <a:r>
              <a:rPr lang="en-GB" sz="2400" u="sng" dirty="0">
                <a:solidFill>
                  <a:srgbClr val="002060"/>
                </a:solidFill>
                <a:latin typeface="SassoonCRInfant" panose="02010503020300020003" pitchFamily="2" charset="0"/>
              </a:rPr>
              <a:t>discriminating</a:t>
            </a: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 against someone based on their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PROTECTED CHARACTERISTICS? 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As we follow our mission statement, remember that it’s important to love one another as Jesus loves us, practising our virtues of RESPECT and LOVE OF NEIGHBOUR. </a:t>
            </a:r>
          </a:p>
          <a:p>
            <a:r>
              <a:rPr lang="en-GB" sz="24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We ask Jesus to strengthen us in our mission to always to what is right, </a:t>
            </a:r>
          </a:p>
          <a:p>
            <a:r>
              <a:rPr lang="en-GB" sz="24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fair and just, Amen.</a:t>
            </a:r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b="1" dirty="0">
              <a:solidFill>
                <a:srgbClr val="FDCA5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A86F3-888D-EF35-7AD0-1DE19B29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44" y="1440873"/>
            <a:ext cx="2761991" cy="3604725"/>
          </a:xfrm>
          <a:prstGeom prst="rect">
            <a:avLst/>
          </a:prstGeom>
          <a:ln w="25400">
            <a:solidFill>
              <a:srgbClr val="FDCA52"/>
            </a:solidFill>
          </a:ln>
        </p:spPr>
      </p:pic>
      <p:pic>
        <p:nvPicPr>
          <p:cNvPr id="3" name="Picture 2" descr="A logo with a cross and heart&#10;&#10;Description automatically generated">
            <a:extLst>
              <a:ext uri="{FF2B5EF4-FFF2-40B4-BE49-F238E27FC236}">
                <a16:creationId xmlns:a16="http://schemas.microsoft.com/office/drawing/2014/main" id="{5D6A5D97-349C-A681-869D-52FF912B8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2" y="2817"/>
            <a:ext cx="1355387" cy="13553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83198A4-1504-08D4-10E2-3E37A01B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075"/>
            <a:ext cx="10972800" cy="73457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Good Morning – Let’s                              today!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2" name="Picture 1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6811ABC8-41B0-370B-80A0-7290645F76A4}"/>
              </a:ext>
            </a:extLst>
          </p:cNvPr>
          <p:cNvPicPr/>
          <p:nvPr/>
        </p:nvPicPr>
        <p:blipFill>
          <a:blip r:embed="rId4"/>
          <a:srcRect l="-1" t="32508" r="-643" b="35583"/>
          <a:stretch>
            <a:fillRect/>
          </a:stretch>
        </p:blipFill>
        <p:spPr>
          <a:xfrm>
            <a:off x="4876644" y="281812"/>
            <a:ext cx="3849066" cy="719835"/>
          </a:xfrm>
          <a:prstGeom prst="rect">
            <a:avLst/>
          </a:prstGeom>
          <a:noFill/>
          <a:ln w="50800">
            <a:solidFill>
              <a:srgbClr val="FDCA52"/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161804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2EFBB-BEB2-4031-49BB-69D8C4C0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BA6801-07A7-9C70-705D-D148B4F94BCD}"/>
              </a:ext>
            </a:extLst>
          </p:cNvPr>
          <p:cNvSpPr txBox="1"/>
          <p:nvPr/>
        </p:nvSpPr>
        <p:spPr>
          <a:xfrm>
            <a:off x="415636" y="1440873"/>
            <a:ext cx="110005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FREE-DAY FRIDAY (BRITISH VALUES)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Following the British Values ensures you become valuable and fully rounded members of society who treats others with respect and tolerance, regardless of their background.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They prepare you for life in modern Britain. 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Q. How will you show good citizenship today?</a:t>
            </a:r>
          </a:p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Q. Which of the British Values will you try to follow?</a:t>
            </a:r>
          </a:p>
          <a:p>
            <a:r>
              <a:rPr lang="en-GB" sz="24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Q. How might others showing these values help you?</a:t>
            </a: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Not all people in the world are free to make their own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choices or treated fairly.  Let’s offer up our thanks to God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for all the things in our lives that keep us safe from harm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and pray for those less fortunate than ourselves today. </a:t>
            </a:r>
          </a:p>
          <a:p>
            <a:r>
              <a:rPr lang="en-GB" sz="2400" b="1" i="1" dirty="0">
                <a:solidFill>
                  <a:srgbClr val="FDCA52"/>
                </a:solidFill>
                <a:latin typeface="SassoonCRInfant" panose="02010503020300020003" pitchFamily="2" charset="0"/>
              </a:rPr>
              <a:t>Lord, help us to care for others as you care for us. Amen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7CEA7-38B4-FCE6-3783-30744346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399" y="2645924"/>
            <a:ext cx="3593716" cy="3540868"/>
          </a:xfrm>
          <a:prstGeom prst="rect">
            <a:avLst/>
          </a:prstGeom>
          <a:ln w="25400">
            <a:solidFill>
              <a:srgbClr val="222B56"/>
            </a:solidFill>
          </a:ln>
        </p:spPr>
      </p:pic>
      <p:pic>
        <p:nvPicPr>
          <p:cNvPr id="3" name="Picture 2" descr="A logo with a cross and heart&#10;&#10;Description automatically generated">
            <a:extLst>
              <a:ext uri="{FF2B5EF4-FFF2-40B4-BE49-F238E27FC236}">
                <a16:creationId xmlns:a16="http://schemas.microsoft.com/office/drawing/2014/main" id="{C9B60D39-633A-A0E8-F181-58356CB2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2" y="2817"/>
            <a:ext cx="1355387" cy="13553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F5799A0-3C0E-00BC-11DA-9E3602913580}"/>
              </a:ext>
            </a:extLst>
          </p:cNvPr>
          <p:cNvSpPr txBox="1">
            <a:spLocks/>
          </p:cNvSpPr>
          <p:nvPr/>
        </p:nvSpPr>
        <p:spPr bwMode="auto">
          <a:xfrm>
            <a:off x="609600" y="267075"/>
            <a:ext cx="10972800" cy="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lergia Condensed Bold"/>
                <a:ea typeface="+mj-ea"/>
                <a:cs typeface="Alergia Condensed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600">
                <a:latin typeface="SassoonCRInfant" panose="02010503020300020003" pitchFamily="2" charset="0"/>
              </a:rPr>
              <a:t>Good Morning – Let’s                              today!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2" name="Picture 1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6EC1FD5-4418-3E22-CE45-EF6B118D3A7F}"/>
              </a:ext>
            </a:extLst>
          </p:cNvPr>
          <p:cNvPicPr/>
          <p:nvPr/>
        </p:nvPicPr>
        <p:blipFill>
          <a:blip r:embed="rId4"/>
          <a:srcRect l="-1" t="32508" r="-643" b="35583"/>
          <a:stretch>
            <a:fillRect/>
          </a:stretch>
        </p:blipFill>
        <p:spPr>
          <a:xfrm>
            <a:off x="4876644" y="281812"/>
            <a:ext cx="3849066" cy="719835"/>
          </a:xfrm>
          <a:prstGeom prst="rect">
            <a:avLst/>
          </a:prstGeom>
          <a:noFill/>
          <a:ln w="50800">
            <a:solidFill>
              <a:srgbClr val="FDCA52"/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12226365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1_Powerpoint Template 16-9" id="{FF26F965-4629-BE4A-8DD1-A65C6F674710}" vid="{E3FB174F-82B7-8D41-BE81-B113C79F92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193F3A29DBC408F0DC7788E95611C" ma:contentTypeVersion="3" ma:contentTypeDescription="Create a new document." ma:contentTypeScope="" ma:versionID="e81030163c39a08af540e1f70a225387">
  <xsd:schema xmlns:xsd="http://www.w3.org/2001/XMLSchema" xmlns:xs="http://www.w3.org/2001/XMLSchema" xmlns:p="http://schemas.microsoft.com/office/2006/metadata/properties" xmlns:ns2="69dd5c9f-85c2-4ff6-bf1a-e642f1ee582e" targetNamespace="http://schemas.microsoft.com/office/2006/metadata/properties" ma:root="true" ma:fieldsID="75a020c7e89347c68ccfc17b29835f58" ns2:_="">
    <xsd:import namespace="69dd5c9f-85c2-4ff6-bf1a-e642f1ee5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d5c9f-85c2-4ff6-bf1a-e642f1ee5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26B39-6B81-430C-BE23-011299750C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9dd5c9f-85c2-4ff6-bf1a-e642f1ee582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AF02F1-66E7-4A3E-9B7B-69B2D3FFB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F6F48-B5F4-4703-81E1-3C0BEB6EE35D}">
  <ds:schemaRefs>
    <ds:schemaRef ds:uri="69dd5c9f-85c2-4ff6-bf1a-e642f1ee5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V1_Powerpoint Template 16-9</Template>
  <TotalTime>826</TotalTime>
  <Words>660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Alergia Condensed Bold</vt:lpstr>
      <vt:lpstr>Alergia Normal Light</vt:lpstr>
      <vt:lpstr>Arial</vt:lpstr>
      <vt:lpstr>brandon-grotesque</vt:lpstr>
      <vt:lpstr>Calibri</vt:lpstr>
      <vt:lpstr>SassoonCRInfant</vt:lpstr>
      <vt:lpstr>Powerpoint Template</vt:lpstr>
      <vt:lpstr>Let’s prepare for the day by working on our PERSONAL DEVELOPMENT      How will you be the best version of yourself today?</vt:lpstr>
      <vt:lpstr>                                                                     Mindful Minute (Daily)</vt:lpstr>
      <vt:lpstr>Good Morning – Let’s                              today! </vt:lpstr>
      <vt:lpstr>                                                                     </vt:lpstr>
      <vt:lpstr>Good Morning – Let’s                              today! </vt:lpstr>
      <vt:lpstr>Good Morning – Let’s                              today!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Tovey</dc:creator>
  <cp:lastModifiedBy>Tina Cox</cp:lastModifiedBy>
  <cp:revision>59</cp:revision>
  <dcterms:created xsi:type="dcterms:W3CDTF">2023-07-23T20:46:51Z</dcterms:created>
  <dcterms:modified xsi:type="dcterms:W3CDTF">2025-01-05T19:34:52Z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0x0101005D9193F3A29DBC408F0DC7788E95611C</vt:lpwstr>
  </property>
  <property fmtid="{D5CDD505-2E9C-101B-9397-08002B2CF9AE}" pid="3" name="MediaServiceImageTags">
    <vt:lpwstr/>
  </property>
</Properties>
</file>